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17" autoAdjust="0"/>
    <p:restoredTop sz="94660"/>
  </p:normalViewPr>
  <p:slideViewPr>
    <p:cSldViewPr snapToGrid="0">
      <p:cViewPr varScale="1">
        <p:scale>
          <a:sx n="44" d="100"/>
          <a:sy n="44" d="100"/>
        </p:scale>
        <p:origin x="720"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bg>
      <p:bgRef idx="1003">
        <a:schemeClr val="bg2"/>
      </p:bgRef>
    </p:bg>
    <p:spTree>
      <p:nvGrpSpPr>
        <p:cNvPr id="1" name=""/>
        <p:cNvGrpSpPr/>
        <p:nvPr/>
      </p:nvGrpSpPr>
      <p:grpSpPr>
        <a:xfrm>
          <a:off x="0" y="0"/>
          <a:ext cx="0" cy="0"/>
          <a:chOff x="0" y="0"/>
          <a:chExt cx="0" cy="0"/>
        </a:xfrm>
      </p:grpSpPr>
      <p:pic>
        <p:nvPicPr>
          <p:cNvPr id="7" name="Picture 6" descr="Celestia-R1---OverlayTitle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ctrTitle"/>
          </p:nvPr>
        </p:nvSpPr>
        <p:spPr>
          <a:xfrm>
            <a:off x="3962399" y="1964267"/>
            <a:ext cx="7197726" cy="2421464"/>
          </a:xfrm>
        </p:spPr>
        <p:txBody>
          <a:bodyPr anchor="b">
            <a:normAutofit/>
          </a:bodyPr>
          <a:lstStyle>
            <a:lvl1pPr algn="r">
              <a:defRPr sz="4800">
                <a:effectLst/>
              </a:defRPr>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3962399" y="4385732"/>
            <a:ext cx="7197726" cy="1405467"/>
          </a:xfrm>
        </p:spPr>
        <p:txBody>
          <a:bodyPr anchor="t">
            <a:normAutofit/>
          </a:bodyPr>
          <a:lstStyle>
            <a:lvl1pPr marL="0" indent="0" algn="r">
              <a:buNone/>
              <a:defRPr sz="1800" cap="all">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n-US" dirty="0"/>
          </a:p>
        </p:txBody>
      </p:sp>
      <p:sp>
        <p:nvSpPr>
          <p:cNvPr id="4" name="Date Placeholder 3"/>
          <p:cNvSpPr>
            <a:spLocks noGrp="1"/>
          </p:cNvSpPr>
          <p:nvPr>
            <p:ph type="dt" sz="half" idx="10"/>
          </p:nvPr>
        </p:nvSpPr>
        <p:spPr>
          <a:xfrm>
            <a:off x="8932558" y="5870575"/>
            <a:ext cx="1600200" cy="377825"/>
          </a:xfrm>
        </p:spPr>
        <p:txBody>
          <a:bodyPr/>
          <a:lstStyle/>
          <a:p>
            <a:fld id="{B61BEF0D-F0BB-DE4B-95CE-6DB70DBA9567}" type="datetimeFigureOut">
              <a:rPr lang="en-US" dirty="0"/>
              <a:pPr/>
              <a:t>1/5/2014</a:t>
            </a:fld>
            <a:endParaRPr lang="en-US" dirty="0"/>
          </a:p>
        </p:txBody>
      </p:sp>
      <p:sp>
        <p:nvSpPr>
          <p:cNvPr id="5" name="Footer Placeholder 4"/>
          <p:cNvSpPr>
            <a:spLocks noGrp="1"/>
          </p:cNvSpPr>
          <p:nvPr>
            <p:ph type="ftr" sz="quarter" idx="11"/>
          </p:nvPr>
        </p:nvSpPr>
        <p:spPr>
          <a:xfrm>
            <a:off x="3962399" y="5870575"/>
            <a:ext cx="4893958" cy="377825"/>
          </a:xfrm>
        </p:spPr>
        <p:txBody>
          <a:bodyPr/>
          <a:lstStyle/>
          <a:p>
            <a:endParaRPr lang="en-US" dirty="0"/>
          </a:p>
        </p:txBody>
      </p:sp>
      <p:sp>
        <p:nvSpPr>
          <p:cNvPr id="6" name="Slide Number Placeholder 5"/>
          <p:cNvSpPr>
            <a:spLocks noGrp="1"/>
          </p:cNvSpPr>
          <p:nvPr>
            <p:ph type="sldNum" sz="quarter" idx="12"/>
          </p:nvPr>
        </p:nvSpPr>
        <p:spPr>
          <a:xfrm>
            <a:off x="10608958" y="5870575"/>
            <a:ext cx="551167" cy="377825"/>
          </a:xfrm>
        </p:spPr>
        <p:txBody>
          <a:bodyPr/>
          <a:lstStyle/>
          <a:p>
            <a:fld id="{D57F1E4F-1CFF-5643-939E-217C01CDF565}" type="slidenum">
              <a:rPr lang="en-US" dirty="0"/>
              <a:pPr/>
              <a:t>‹Nº›</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n panorámica con descripció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4732865"/>
            <a:ext cx="10131427" cy="566738"/>
          </a:xfrm>
        </p:spPr>
        <p:txBody>
          <a:bodyPr anchor="b">
            <a:normAutofit/>
          </a:bodyPr>
          <a:lstStyle>
            <a:lvl1pPr algn="l">
              <a:defRPr sz="2400" b="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1371600" y="932112"/>
            <a:ext cx="8759827" cy="3164976"/>
          </a:xfrm>
          <a:prstGeom prst="roundRect">
            <a:avLst>
              <a:gd name="adj" fmla="val 43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685800" y="5299603"/>
            <a:ext cx="10131427" cy="49371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B61BEF0D-F0BB-DE4B-95CE-6DB70DBA9567}" type="datetimeFigureOut">
              <a:rPr lang="en-US" dirty="0"/>
              <a:pPr/>
              <a:t>1/5/2014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3124199"/>
          </a:xfrm>
        </p:spPr>
        <p:txBody>
          <a:bodyPr anchor="ctr">
            <a:normAutofit/>
          </a:bodyPr>
          <a:lstStyle>
            <a:lvl1pPr algn="l">
              <a:defRPr sz="32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85800" y="4343400"/>
            <a:ext cx="10131428"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B61BEF0D-F0BB-DE4B-95CE-6DB70DBA9567}" type="datetimeFigureOut">
              <a:rPr lang="en-US" dirty="0"/>
              <a:pPr/>
              <a:t>1/5/2014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pic>
        <p:nvPicPr>
          <p:cNvPr id="16" name="Picture 1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5" name="TextBox 14"/>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1" name="TextBox 10"/>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es-ES" smtClean="0"/>
              <a:t>Haga clic para modificar el estilo de título del patrón</a:t>
            </a:r>
            <a:endParaRPr lang="en-US" dirty="0"/>
          </a:p>
        </p:txBody>
      </p:sp>
      <p:sp>
        <p:nvSpPr>
          <p:cNvPr id="10" name="Text Placeholder 9"/>
          <p:cNvSpPr>
            <a:spLocks noGrp="1"/>
          </p:cNvSpPr>
          <p:nvPr>
            <p:ph type="body" sz="quarter" idx="13"/>
          </p:nvPr>
        </p:nvSpPr>
        <p:spPr>
          <a:xfrm>
            <a:off x="1097875" y="3352800"/>
            <a:ext cx="9339184"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Haga clic para modificar el estilo de texto del patrón</a:t>
            </a:r>
          </a:p>
        </p:txBody>
      </p:sp>
      <p:sp>
        <p:nvSpPr>
          <p:cNvPr id="3" name="Text Placeholder 2"/>
          <p:cNvSpPr>
            <a:spLocks noGrp="1"/>
          </p:cNvSpPr>
          <p:nvPr>
            <p:ph type="body" idx="1"/>
          </p:nvPr>
        </p:nvSpPr>
        <p:spPr>
          <a:xfrm>
            <a:off x="687465" y="4343400"/>
            <a:ext cx="10152367"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B61BEF0D-F0BB-DE4B-95CE-6DB70DBA9567}" type="datetimeFigureOut">
              <a:rPr lang="en-US" dirty="0"/>
              <a:pPr/>
              <a:t>1/5/2014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2" y="3308581"/>
            <a:ext cx="10131425" cy="1468800"/>
          </a:xfrm>
        </p:spPr>
        <p:txBody>
          <a:bodyPr anchor="b">
            <a:normAutofit/>
          </a:bodyPr>
          <a:lstStyle>
            <a:lvl1pPr algn="l">
              <a:defRPr sz="32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85801" y="4777381"/>
            <a:ext cx="10131426" cy="860400"/>
          </a:xfrm>
        </p:spPr>
        <p:txBody>
          <a:bodyPr anchor="t">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B61BEF0D-F0BB-DE4B-95CE-6DB70DBA9567}" type="datetimeFigureOut">
              <a:rPr lang="en-US" dirty="0"/>
              <a:pPr/>
              <a:t>1/5/2014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Citar la tarjeta de nombre">
    <p:spTree>
      <p:nvGrpSpPr>
        <p:cNvPr id="1" name=""/>
        <p:cNvGrpSpPr/>
        <p:nvPr/>
      </p:nvGrpSpPr>
      <p:grpSpPr>
        <a:xfrm>
          <a:off x="0" y="0"/>
          <a:ext cx="0" cy="0"/>
          <a:chOff x="0" y="0"/>
          <a:chExt cx="0" cy="0"/>
        </a:xfrm>
      </p:grpSpPr>
      <p:pic>
        <p:nvPicPr>
          <p:cNvPr id="11" name="Picture 10"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3" name="TextBox 12"/>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4" name="TextBox 13"/>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6"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es-ES" smtClean="0"/>
              <a:t>Haga clic para modificar el estilo de título del patrón</a:t>
            </a:r>
            <a:endParaRPr lang="en-US" dirty="0"/>
          </a:p>
        </p:txBody>
      </p:sp>
      <p:sp>
        <p:nvSpPr>
          <p:cNvPr id="10" name="Text Placeholder 9"/>
          <p:cNvSpPr>
            <a:spLocks noGrp="1"/>
          </p:cNvSpPr>
          <p:nvPr>
            <p:ph type="body" sz="quarter" idx="13"/>
          </p:nvPr>
        </p:nvSpPr>
        <p:spPr>
          <a:xfrm>
            <a:off x="685800" y="3886200"/>
            <a:ext cx="10135436" cy="889000"/>
          </a:xfrm>
        </p:spPr>
        <p:txBody>
          <a:bodyPr vert="horz" lIns="91440" tIns="45720" rIns="91440" bIns="45720" rtlCol="0" anchor="b">
            <a:normAutofit/>
          </a:bodyPr>
          <a:lstStyle>
            <a:lvl1pPr>
              <a:buNone/>
              <a:defRPr lang="en-US" sz="2400" b="0" cap="none" dirty="0">
                <a:ln w="3175" cmpd="sng">
                  <a:noFill/>
                </a:ln>
                <a:solidFill>
                  <a:schemeClr val="tx1"/>
                </a:solidFill>
                <a:effectLst/>
              </a:defRPr>
            </a:lvl1pPr>
          </a:lstStyle>
          <a:p>
            <a:pPr marL="0" lvl="0">
              <a:spcBef>
                <a:spcPct val="0"/>
              </a:spcBef>
              <a:buNone/>
            </a:pPr>
            <a:r>
              <a:rPr lang="es-ES" smtClean="0"/>
              <a:t>Haga clic para modificar el estilo de texto del patrón</a:t>
            </a:r>
          </a:p>
        </p:txBody>
      </p:sp>
      <p:sp>
        <p:nvSpPr>
          <p:cNvPr id="3" name="Text Placeholder 2"/>
          <p:cNvSpPr>
            <a:spLocks noGrp="1"/>
          </p:cNvSpPr>
          <p:nvPr>
            <p:ph type="body" idx="1"/>
          </p:nvPr>
        </p:nvSpPr>
        <p:spPr>
          <a:xfrm>
            <a:off x="685799" y="4775200"/>
            <a:ext cx="10135436" cy="10160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B61BEF0D-F0BB-DE4B-95CE-6DB70DBA9567}" type="datetimeFigureOut">
              <a:rPr lang="en-US" dirty="0"/>
              <a:pPr/>
              <a:t>1/5/2014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Verdadero o falso">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2743199"/>
          </a:xfrm>
        </p:spPr>
        <p:txBody>
          <a:bodyPr vert="horz" lIns="91440" tIns="45720" rIns="91440" bIns="45720" rtlCol="0" anchor="ctr">
            <a:normAutofit/>
          </a:bodyPr>
          <a:lstStyle>
            <a:lvl1pPr>
              <a:defRPr lang="en-US" b="0" dirty="0"/>
            </a:lvl1pPr>
          </a:lstStyle>
          <a:p>
            <a:pPr marL="0" lvl="0"/>
            <a:r>
              <a:rPr lang="es-ES" smtClean="0"/>
              <a:t>Haga clic para modificar el estilo de título del patrón</a:t>
            </a:r>
            <a:endParaRPr lang="en-US" dirty="0"/>
          </a:p>
        </p:txBody>
      </p:sp>
      <p:sp>
        <p:nvSpPr>
          <p:cNvPr id="10" name="Text Placeholder 9"/>
          <p:cNvSpPr>
            <a:spLocks noGrp="1"/>
          </p:cNvSpPr>
          <p:nvPr>
            <p:ph type="body" sz="quarter" idx="13"/>
          </p:nvPr>
        </p:nvSpPr>
        <p:spPr>
          <a:xfrm>
            <a:off x="685801" y="3505200"/>
            <a:ext cx="10131428"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s-ES" smtClean="0"/>
              <a:t>Haga clic para modificar el estilo de texto del patrón</a:t>
            </a:r>
          </a:p>
        </p:txBody>
      </p:sp>
      <p:sp>
        <p:nvSpPr>
          <p:cNvPr id="3" name="Text Placeholder 2"/>
          <p:cNvSpPr>
            <a:spLocks noGrp="1"/>
          </p:cNvSpPr>
          <p:nvPr>
            <p:ph type="body" idx="1"/>
          </p:nvPr>
        </p:nvSpPr>
        <p:spPr>
          <a:xfrm>
            <a:off x="685800" y="4343400"/>
            <a:ext cx="10131428"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B61BEF0D-F0BB-DE4B-95CE-6DB70DBA9567}" type="datetimeFigureOut">
              <a:rPr lang="en-US" dirty="0"/>
              <a:pPr/>
              <a:t>1/5/2014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3" name="Vertical Text Placeholder 2"/>
          <p:cNvSpPr>
            <a:spLocks noGrp="1"/>
          </p:cNvSpPr>
          <p:nvPr>
            <p:ph type="body" orient="vert" idx="1"/>
          </p:nvPr>
        </p:nvSpPr>
        <p:spPr/>
        <p:txBody>
          <a:bodyPr vert="eaVert" ancho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1/5/2014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
        <p:nvSpPr>
          <p:cNvPr id="8" name="Title 1"/>
          <p:cNvSpPr>
            <a:spLocks noGrp="1"/>
          </p:cNvSpPr>
          <p:nvPr>
            <p:ph type="title"/>
          </p:nvPr>
        </p:nvSpPr>
        <p:spPr>
          <a:xfrm>
            <a:off x="685801" y="609600"/>
            <a:ext cx="10131425" cy="1456267"/>
          </a:xfrm>
        </p:spPr>
        <p:txBody>
          <a:bodyPr/>
          <a:lstStyle/>
          <a:p>
            <a:r>
              <a:rPr lang="es-ES" smtClean="0"/>
              <a:t>Haga clic para modificar el estilo de título del patrón</a:t>
            </a:r>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Vertical Title 1"/>
          <p:cNvSpPr>
            <a:spLocks noGrp="1"/>
          </p:cNvSpPr>
          <p:nvPr>
            <p:ph type="title" orient="vert"/>
          </p:nvPr>
        </p:nvSpPr>
        <p:spPr>
          <a:xfrm>
            <a:off x="8658675" y="609599"/>
            <a:ext cx="2158552" cy="5181601"/>
          </a:xfrm>
        </p:spPr>
        <p:txBody>
          <a:bodyPr vert="eaVert"/>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685800" y="609600"/>
            <a:ext cx="7832116" cy="5181600"/>
          </a:xfrm>
        </p:spPr>
        <p:txBody>
          <a:bodyPr vert="eaVert" ancho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1/5/2014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nchor="ct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1/5/2014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3308581"/>
            <a:ext cx="10131427" cy="1468800"/>
          </a:xfrm>
        </p:spPr>
        <p:txBody>
          <a:bodyPr anchor="b"/>
          <a:lstStyle>
            <a:lvl1pPr algn="l">
              <a:defRPr sz="4000" b="0" cap="all"/>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85799" y="4777381"/>
            <a:ext cx="10131428" cy="860400"/>
          </a:xfrm>
        </p:spPr>
        <p:txBody>
          <a:bodyPr anchor="t">
            <a:normAutofit/>
          </a:bodyPr>
          <a:lstStyle>
            <a:lvl1pPr marL="0" indent="0" algn="l">
              <a:buNone/>
              <a:defRPr sz="2000" cap="all">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B61BEF0D-F0BB-DE4B-95CE-6DB70DBA9567}" type="datetimeFigureOut">
              <a:rPr lang="en-US" dirty="0"/>
              <a:pPr/>
              <a:t>1/5/2014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685802" y="2142067"/>
            <a:ext cx="4995334" cy="3649134"/>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5821895" y="2142067"/>
            <a:ext cx="4995332" cy="3649133"/>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1/5/2014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smtClean="0"/>
              <a:t>Haga clic para modificar el estilo de título del patrón</a:t>
            </a:r>
            <a:endParaRPr lang="en-US" dirty="0"/>
          </a:p>
        </p:txBody>
      </p:sp>
      <p:sp>
        <p:nvSpPr>
          <p:cNvPr id="3" name="Text Placeholder 2"/>
          <p:cNvSpPr>
            <a:spLocks noGrp="1"/>
          </p:cNvSpPr>
          <p:nvPr>
            <p:ph type="body" idx="1" hasCustomPrompt="1"/>
          </p:nvPr>
        </p:nvSpPr>
        <p:spPr>
          <a:xfrm>
            <a:off x="973670" y="2218267"/>
            <a:ext cx="4709054"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685801" y="2870201"/>
            <a:ext cx="4996923" cy="2920998"/>
          </a:xfrm>
        </p:spPr>
        <p:txBody>
          <a:bodyPr anchor="t">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hasCustomPrompt="1"/>
          </p:nvPr>
        </p:nvSpPr>
        <p:spPr>
          <a:xfrm>
            <a:off x="6096003" y="2226734"/>
            <a:ext cx="4722813"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5823483" y="2870201"/>
            <a:ext cx="4995334" cy="2920998"/>
          </a:xfrm>
        </p:spPr>
        <p:txBody>
          <a:bodyPr anchor="t">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1/5/2014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pic>
        <p:nvPicPr>
          <p:cNvPr id="6" name="Picture 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1/5/2014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pic>
        <p:nvPicPr>
          <p:cNvPr id="5" name="Picture 4"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Date Placeholder 1"/>
          <p:cNvSpPr>
            <a:spLocks noGrp="1"/>
          </p:cNvSpPr>
          <p:nvPr>
            <p:ph type="dt" sz="half" idx="10"/>
          </p:nvPr>
        </p:nvSpPr>
        <p:spPr/>
        <p:txBody>
          <a:bodyPr/>
          <a:lstStyle/>
          <a:p>
            <a:fld id="{B61BEF0D-F0BB-DE4B-95CE-6DB70DBA9567}" type="datetimeFigureOut">
              <a:rPr lang="en-US" dirty="0"/>
              <a:pPr/>
              <a:t>1/5/2014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2074333"/>
            <a:ext cx="3680885" cy="1371600"/>
          </a:xfrm>
        </p:spPr>
        <p:txBody>
          <a:bodyPr anchor="b">
            <a:normAutofit/>
          </a:bodyPr>
          <a:lstStyle>
            <a:lvl1pPr algn="l">
              <a:defRPr sz="2400" b="0"/>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4648201" y="609601"/>
            <a:ext cx="6169026" cy="5181600"/>
          </a:xfrm>
        </p:spPr>
        <p:txBody>
          <a:bodyPr anchor="ct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685800" y="3445933"/>
            <a:ext cx="3680885" cy="1828800"/>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B61BEF0D-F0BB-DE4B-95CE-6DB70DBA9567}" type="datetimeFigureOut">
              <a:rPr lang="en-US" dirty="0"/>
              <a:pPr/>
              <a:t>1/5/2014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1600200"/>
            <a:ext cx="6164653" cy="1371600"/>
          </a:xfrm>
        </p:spPr>
        <p:txBody>
          <a:bodyPr anchor="b">
            <a:normAutofit/>
          </a:bodyPr>
          <a:lstStyle>
            <a:lvl1pPr algn="l">
              <a:defRPr sz="2800" b="0"/>
            </a:lvl1pPr>
          </a:lstStyle>
          <a:p>
            <a:r>
              <a:rPr lang="es-ES" smtClean="0"/>
              <a:t>Haga clic para modificar el estilo de título del patrón</a:t>
            </a:r>
            <a:endParaRPr lang="en-US" dirty="0"/>
          </a:p>
        </p:txBody>
      </p:sp>
      <p:sp>
        <p:nvSpPr>
          <p:cNvPr id="14" name="Picture Placeholder 2"/>
          <p:cNvSpPr>
            <a:spLocks noGrp="1" noChangeAspect="1"/>
          </p:cNvSpPr>
          <p:nvPr>
            <p:ph type="pic" idx="1"/>
          </p:nvPr>
        </p:nvSpPr>
        <p:spPr>
          <a:xfrm>
            <a:off x="7536253" y="914400"/>
            <a:ext cx="3280974" cy="4572000"/>
          </a:xfrm>
          <a:prstGeom prst="roundRect">
            <a:avLst>
              <a:gd name="adj" fmla="val 42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685800" y="2971800"/>
            <a:ext cx="6164653" cy="1828800"/>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B61BEF0D-F0BB-DE4B-95CE-6DB70DBA9567}" type="datetimeFigureOut">
              <a:rPr lang="en-US" dirty="0"/>
              <a:pPr/>
              <a:t>1/5/2014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5801" y="609600"/>
            <a:ext cx="10131425" cy="1456267"/>
          </a:xfrm>
          <a:prstGeom prst="rect">
            <a:avLst/>
          </a:prstGeom>
          <a:effectLst/>
        </p:spPr>
        <p:txBody>
          <a:bodyPr vert="horz" lIns="91440" tIns="45720" rIns="91440" bIns="45720" rtlCol="0" anchor="ctr">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85801" y="2142067"/>
            <a:ext cx="10131425" cy="3649133"/>
          </a:xfrm>
          <a:prstGeom prst="rect">
            <a:avLst/>
          </a:prstGeom>
        </p:spPr>
        <p:txBody>
          <a:bodyPr vert="horz" lIns="91440" tIns="45720" rIns="91440" bIns="45720" rtlCol="0" anchor="ct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8589660" y="5870575"/>
            <a:ext cx="1600200"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B61BEF0D-F0BB-DE4B-95CE-6DB70DBA9567}" type="datetimeFigureOut">
              <a:rPr lang="en-US" dirty="0"/>
              <a:pPr/>
              <a:t>1/5/2014</a:t>
            </a:fld>
            <a:endParaRPr lang="en-US" dirty="0"/>
          </a:p>
        </p:txBody>
      </p:sp>
      <p:sp>
        <p:nvSpPr>
          <p:cNvPr id="5" name="Footer Placeholder 4"/>
          <p:cNvSpPr>
            <a:spLocks noGrp="1"/>
          </p:cNvSpPr>
          <p:nvPr>
            <p:ph type="ftr" sz="quarter" idx="3"/>
          </p:nvPr>
        </p:nvSpPr>
        <p:spPr>
          <a:xfrm>
            <a:off x="685800" y="5870575"/>
            <a:ext cx="7827659" cy="3778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dirty="0"/>
          </a:p>
        </p:txBody>
      </p:sp>
      <p:sp>
        <p:nvSpPr>
          <p:cNvPr id="6" name="Slide Number Placeholder 5"/>
          <p:cNvSpPr>
            <a:spLocks noGrp="1"/>
          </p:cNvSpPr>
          <p:nvPr>
            <p:ph type="sldNum" sz="quarter" idx="4"/>
          </p:nvPr>
        </p:nvSpPr>
        <p:spPr>
          <a:xfrm>
            <a:off x="10266060" y="5870575"/>
            <a:ext cx="551167"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D57F1E4F-1CFF-5643-939E-217C01CDF565}" type="slidenum">
              <a:rPr lang="en-US" dirty="0"/>
              <a:pPr/>
              <a:t>‹Nº›</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57" r:id="rId10"/>
    <p:sldLayoutId id="2147483663" r:id="rId11"/>
    <p:sldLayoutId id="2147483664" r:id="rId12"/>
    <p:sldLayoutId id="2147483665" r:id="rId13"/>
    <p:sldLayoutId id="2147483668" r:id="rId14"/>
    <p:sldLayoutId id="2147483667" r:id="rId15"/>
    <p:sldLayoutId id="2147483658" r:id="rId16"/>
    <p:sldLayoutId id="2147483659"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ts val="0"/>
        </a:spcBef>
        <a:spcAft>
          <a:spcPts val="1000"/>
        </a:spcAft>
        <a:buClr>
          <a:schemeClr val="tx1"/>
        </a:buClr>
        <a:buSzPct val="100000"/>
        <a:buFont typeface="Arial"/>
        <a:buChar char="•"/>
        <a:defRPr sz="1800" kern="1200" cap="none">
          <a:solidFill>
            <a:schemeClr val="tx1"/>
          </a:solidFill>
          <a:effectLst/>
          <a:latin typeface="+mn-lt"/>
          <a:ea typeface="+mn-ea"/>
          <a:cs typeface="+mn-cs"/>
        </a:defRPr>
      </a:lvl1pPr>
      <a:lvl2pPr marL="742950" indent="-285750" algn="l" defTabSz="457200" rtl="0" eaLnBrk="1" latinLnBrk="0" hangingPunct="1">
        <a:spcBef>
          <a:spcPts val="0"/>
        </a:spcBef>
        <a:spcAft>
          <a:spcPts val="1000"/>
        </a:spcAft>
        <a:buClr>
          <a:schemeClr val="tx1"/>
        </a:buClr>
        <a:buSzPct val="100000"/>
        <a:buFont typeface="Arial"/>
        <a:buChar char="•"/>
        <a:defRPr sz="1600" kern="1200" cap="none">
          <a:solidFill>
            <a:schemeClr val="tx1"/>
          </a:solidFill>
          <a:effectLst/>
          <a:latin typeface="+mn-lt"/>
          <a:ea typeface="+mn-ea"/>
          <a:cs typeface="+mn-cs"/>
        </a:defRPr>
      </a:lvl2pPr>
      <a:lvl3pPr marL="1200150" indent="-285750" algn="l" defTabSz="457200" rtl="0" eaLnBrk="1" latinLnBrk="0" hangingPunct="1">
        <a:spcBef>
          <a:spcPts val="0"/>
        </a:spcBef>
        <a:spcAft>
          <a:spcPts val="1000"/>
        </a:spcAft>
        <a:buClr>
          <a:schemeClr val="tx1"/>
        </a:buClr>
        <a:buSzPct val="100000"/>
        <a:buFont typeface="Arial"/>
        <a:buChar char="•"/>
        <a:defRPr sz="1400" kern="1200" cap="none">
          <a:solidFill>
            <a:schemeClr val="tx1"/>
          </a:solidFill>
          <a:effectLst/>
          <a:latin typeface="+mn-lt"/>
          <a:ea typeface="+mn-ea"/>
          <a:cs typeface="+mn-cs"/>
        </a:defRPr>
      </a:lvl3pPr>
      <a:lvl4pPr marL="15430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4pPr>
      <a:lvl5pPr marL="20002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5pPr>
      <a:lvl6pPr marL="25146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6pPr>
      <a:lvl7pPr marL="29718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7pPr>
      <a:lvl8pPr marL="34290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8pPr>
      <a:lvl9pPr marL="38862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1.xml"/><Relationship Id="rId4" Type="http://schemas.openxmlformats.org/officeDocument/2006/relationships/image" Target="../media/image6.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3962398" y="597877"/>
            <a:ext cx="7537939" cy="3330654"/>
          </a:xfrm>
        </p:spPr>
        <p:txBody>
          <a:bodyPr>
            <a:normAutofit fontScale="90000"/>
          </a:bodyPr>
          <a:lstStyle/>
          <a:p>
            <a:r>
              <a:rPr lang="es-CL" dirty="0"/>
              <a:t>DIFERENCIA ENTRE CARTA APOSTOLICA, EXHORTACION APOSTOLICA Y </a:t>
            </a:r>
            <a:r>
              <a:rPr lang="es-CL" dirty="0" smtClean="0"/>
              <a:t>ENCICLICA</a:t>
            </a:r>
            <a:r>
              <a:rPr lang="es-CL" dirty="0"/>
              <a:t/>
            </a:r>
            <a:br>
              <a:rPr lang="es-CL" dirty="0"/>
            </a:br>
            <a:r>
              <a:rPr lang="es-CL" dirty="0"/>
              <a:t> </a:t>
            </a:r>
            <a:br>
              <a:rPr lang="es-CL" dirty="0"/>
            </a:br>
            <a:endParaRPr lang="es-CL" dirty="0"/>
          </a:p>
        </p:txBody>
      </p:sp>
      <p:sp>
        <p:nvSpPr>
          <p:cNvPr id="3" name="Subtítulo 2"/>
          <p:cNvSpPr>
            <a:spLocks noGrp="1"/>
          </p:cNvSpPr>
          <p:nvPr>
            <p:ph type="subTitle" idx="1"/>
          </p:nvPr>
        </p:nvSpPr>
        <p:spPr>
          <a:xfrm>
            <a:off x="3640015" y="4185138"/>
            <a:ext cx="7520110" cy="1846385"/>
          </a:xfrm>
        </p:spPr>
        <p:txBody>
          <a:bodyPr>
            <a:normAutofit/>
          </a:bodyPr>
          <a:lstStyle/>
          <a:p>
            <a:r>
              <a:rPr lang="es-CL" sz="2000" dirty="0" smtClean="0"/>
              <a:t>Interrogantes entre agentes pastorales más consultados</a:t>
            </a:r>
          </a:p>
          <a:p>
            <a:endParaRPr lang="es-CL" sz="2000" dirty="0"/>
          </a:p>
          <a:p>
            <a:r>
              <a:rPr lang="es-CL" sz="2000" dirty="0" smtClean="0"/>
              <a:t>Realización : Pastoral de comunicaciones </a:t>
            </a:r>
          </a:p>
          <a:p>
            <a:r>
              <a:rPr lang="es-CL" sz="2000" dirty="0" smtClean="0"/>
              <a:t>Parroquia de Concón   </a:t>
            </a:r>
            <a:endParaRPr lang="es-CL" sz="2000" dirty="0"/>
          </a:p>
        </p:txBody>
      </p:sp>
      <p:pic>
        <p:nvPicPr>
          <p:cNvPr id="4" name="Imagen 3"/>
          <p:cNvPicPr>
            <a:picLocks noChangeAspect="1"/>
          </p:cNvPicPr>
          <p:nvPr/>
        </p:nvPicPr>
        <p:blipFill>
          <a:blip r:embed="rId2"/>
          <a:stretch>
            <a:fillRect/>
          </a:stretch>
        </p:blipFill>
        <p:spPr>
          <a:xfrm rot="20611934">
            <a:off x="406442" y="525560"/>
            <a:ext cx="1527023" cy="1682863"/>
          </a:xfrm>
          <a:prstGeom prst="rect">
            <a:avLst/>
          </a:prstGeom>
        </p:spPr>
      </p:pic>
      <p:pic>
        <p:nvPicPr>
          <p:cNvPr id="5" name="Imagen 4"/>
          <p:cNvPicPr>
            <a:picLocks noChangeAspect="1"/>
          </p:cNvPicPr>
          <p:nvPr/>
        </p:nvPicPr>
        <p:blipFill>
          <a:blip r:embed="rId3"/>
          <a:stretch>
            <a:fillRect/>
          </a:stretch>
        </p:blipFill>
        <p:spPr>
          <a:xfrm rot="20374551">
            <a:off x="1156019" y="2236008"/>
            <a:ext cx="1433107" cy="2257425"/>
          </a:xfrm>
          <a:prstGeom prst="rect">
            <a:avLst/>
          </a:prstGeom>
        </p:spPr>
      </p:pic>
      <p:pic>
        <p:nvPicPr>
          <p:cNvPr id="7" name="Imagen 6"/>
          <p:cNvPicPr>
            <a:picLocks noChangeAspect="1"/>
          </p:cNvPicPr>
          <p:nvPr/>
        </p:nvPicPr>
        <p:blipFill>
          <a:blip r:embed="rId4"/>
          <a:stretch>
            <a:fillRect/>
          </a:stretch>
        </p:blipFill>
        <p:spPr>
          <a:xfrm rot="20358800">
            <a:off x="2008115" y="4372486"/>
            <a:ext cx="1443138" cy="2095500"/>
          </a:xfrm>
          <a:prstGeom prst="rect">
            <a:avLst/>
          </a:prstGeom>
        </p:spPr>
      </p:pic>
    </p:spTree>
    <p:extLst>
      <p:ext uri="{BB962C8B-B14F-4D97-AF65-F5344CB8AC3E}">
        <p14:creationId xmlns:p14="http://schemas.microsoft.com/office/powerpoint/2010/main" val="15949831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85801" y="0"/>
            <a:ext cx="10131425" cy="1456267"/>
          </a:xfrm>
        </p:spPr>
        <p:txBody>
          <a:bodyPr>
            <a:normAutofit/>
          </a:bodyPr>
          <a:lstStyle/>
          <a:p>
            <a:r>
              <a:rPr lang="es-CL" sz="4000" b="1" dirty="0" smtClean="0"/>
              <a:t>A que nos exhorta el papa</a:t>
            </a:r>
            <a:endParaRPr lang="es-CL" sz="4000" b="1" dirty="0"/>
          </a:p>
        </p:txBody>
      </p:sp>
      <p:sp>
        <p:nvSpPr>
          <p:cNvPr id="3" name="Marcador de contenido 2"/>
          <p:cNvSpPr>
            <a:spLocks noGrp="1"/>
          </p:cNvSpPr>
          <p:nvPr>
            <p:ph idx="1"/>
          </p:nvPr>
        </p:nvSpPr>
        <p:spPr>
          <a:xfrm>
            <a:off x="967153" y="1705708"/>
            <a:ext cx="10884877" cy="5521569"/>
          </a:xfrm>
        </p:spPr>
        <p:txBody>
          <a:bodyPr>
            <a:normAutofit fontScale="92500" lnSpcReduction="10000"/>
          </a:bodyPr>
          <a:lstStyle/>
          <a:p>
            <a:r>
              <a:rPr lang="es-CL" sz="3000" dirty="0"/>
              <a:t>Exhorta a no dejarse vencer por un “pesimismo estéril” y a ser signos de esperanza poniendo en marcha “la revolución de la ternura”. Es necesario huir de la “espiritualidad del bienestar” que rechaza los “compromisos fraternos” y vencer “la mundanidad espiritual” que consiste en “buscar, en lugar de la gloria del Señor, la gloria humana”. El Papa habla de los que “se sienten superiores a otros” por ser “inquebrantablemente fieles a cierto estilo católico propio del pasado” y, “en lugar de evangelizar lo que se hace es… clasificar a los demás”, o de los que tienen un “cuidado ostentoso de la liturgia, de la doctrina y del prestigio de la Iglesia, pero sin preocuparles que el Evangelio tenga una real inserción” en las necesidades de la gente. Se trata de “una tremenda corrupción con apariencia de bien… ¡Dios nos libre de una Iglesia mundana bajo ropajes espirituales o pastorales!” .</a:t>
            </a:r>
          </a:p>
          <a:p>
            <a:endParaRPr lang="es-CL" sz="3200" dirty="0"/>
          </a:p>
          <a:p>
            <a:endParaRPr lang="es-CL" sz="3200" dirty="0"/>
          </a:p>
        </p:txBody>
      </p:sp>
    </p:spTree>
    <p:extLst>
      <p:ext uri="{BB962C8B-B14F-4D97-AF65-F5344CB8AC3E}">
        <p14:creationId xmlns:p14="http://schemas.microsoft.com/office/powerpoint/2010/main" val="257950352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CL" sz="4000" b="1" i="1" dirty="0" smtClean="0"/>
              <a:t>Llamamiento a las comunidades eclesiales</a:t>
            </a:r>
            <a:endParaRPr lang="es-CL" sz="4000" b="1" i="1" dirty="0"/>
          </a:p>
        </p:txBody>
      </p:sp>
      <p:sp>
        <p:nvSpPr>
          <p:cNvPr id="3" name="Marcador de contenido 2"/>
          <p:cNvSpPr>
            <a:spLocks noGrp="1"/>
          </p:cNvSpPr>
          <p:nvPr>
            <p:ph idx="1"/>
          </p:nvPr>
        </p:nvSpPr>
        <p:spPr>
          <a:xfrm>
            <a:off x="685801" y="1881555"/>
            <a:ext cx="10832122" cy="4800600"/>
          </a:xfrm>
        </p:spPr>
        <p:txBody>
          <a:bodyPr>
            <a:normAutofit fontScale="92500" lnSpcReduction="10000"/>
          </a:bodyPr>
          <a:lstStyle/>
          <a:p>
            <a:r>
              <a:rPr lang="es-CL" sz="2800" dirty="0"/>
              <a:t>Lanza un llamamiento a las comunidades eclesiales a no caer en envidias ni en celos “dentro del Pueblo de Dios y en las distintas comunidades, ¡cuántas guerras!” “¿A quién vamos a evangelizar con esos comportamientos?. “Subraya la necesidad de hacer crecer la responsabilidad de los </a:t>
            </a:r>
            <a:r>
              <a:rPr lang="es-CL" sz="2800" dirty="0" smtClean="0"/>
              <a:t>laicos, "al </a:t>
            </a:r>
            <a:r>
              <a:rPr lang="es-CL" sz="2800" dirty="0"/>
              <a:t>margen de las decisiones.” a raíz de “un excesivo </a:t>
            </a:r>
            <a:r>
              <a:rPr lang="es-CL" sz="2800" dirty="0" smtClean="0"/>
              <a:t>clericalismo". "Todavía </a:t>
            </a:r>
            <a:r>
              <a:rPr lang="es-CL" sz="2800" dirty="0"/>
              <a:t>es necesario ampliar los espacios para una presencia femenina más incisiva en la Iglesia”, en particular “en los diversos lugares donde se toman las decisiones importantes” .“Las reivindicaciones de los legítimos derechos de las mujeres…no se pueden eludir superficialmente”. Los jóvenes deben tener “un protagonismo mayor”. Frente a la escasez de vocaciones en algunos lugares, “no se pueden llenar los seminarios con cualquier tipo de motivaciones</a:t>
            </a:r>
            <a:r>
              <a:rPr lang="es-CL" dirty="0"/>
              <a:t>”.</a:t>
            </a:r>
          </a:p>
          <a:p>
            <a:endParaRPr lang="es-CL" dirty="0"/>
          </a:p>
        </p:txBody>
      </p:sp>
    </p:spTree>
    <p:extLst>
      <p:ext uri="{BB962C8B-B14F-4D97-AF65-F5344CB8AC3E}">
        <p14:creationId xmlns:p14="http://schemas.microsoft.com/office/powerpoint/2010/main" val="205733291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CL" sz="4000" b="1" i="1" dirty="0" smtClean="0"/>
              <a:t>La </a:t>
            </a:r>
            <a:r>
              <a:rPr lang="es-CL" sz="4000" b="1" i="1" dirty="0" err="1" smtClean="0"/>
              <a:t>homilia</a:t>
            </a:r>
            <a:endParaRPr lang="es-CL" sz="4000" b="1" i="1" dirty="0"/>
          </a:p>
        </p:txBody>
      </p:sp>
      <p:sp>
        <p:nvSpPr>
          <p:cNvPr id="3" name="Marcador de contenido 2"/>
          <p:cNvSpPr>
            <a:spLocks noGrp="1"/>
          </p:cNvSpPr>
          <p:nvPr>
            <p:ph idx="1"/>
          </p:nvPr>
        </p:nvSpPr>
        <p:spPr>
          <a:xfrm>
            <a:off x="685801" y="2142067"/>
            <a:ext cx="10131425" cy="4118056"/>
          </a:xfrm>
        </p:spPr>
        <p:txBody>
          <a:bodyPr>
            <a:noAutofit/>
          </a:bodyPr>
          <a:lstStyle/>
          <a:p>
            <a:r>
              <a:rPr lang="es-CL" sz="3200" dirty="0"/>
              <a:t>Se detiene “con cierta meticulosidad, en la homilía” porque “son muchos los reclamos que se dirigen en relación con este gran ministerio y no podemos hacer oídos sordos” </a:t>
            </a:r>
          </a:p>
          <a:p>
            <a:endParaRPr lang="es-CL" sz="3200" dirty="0"/>
          </a:p>
          <a:p>
            <a:r>
              <a:rPr lang="es-CL" sz="3200" dirty="0"/>
              <a:t>La homilía “debe ser breve y evitar parecerse a una charla o una clase”, debe saber decir “palabras que </a:t>
            </a:r>
            <a:r>
              <a:rPr lang="es-CL" sz="3200" dirty="0" smtClean="0"/>
              <a:t>hagan </a:t>
            </a:r>
            <a:r>
              <a:rPr lang="es-CL" sz="3200" dirty="0"/>
              <a:t>arder los corazones”, huyendo de “una predicación puramente moralista o adoctrinadora</a:t>
            </a:r>
          </a:p>
        </p:txBody>
      </p:sp>
    </p:spTree>
    <p:extLst>
      <p:ext uri="{BB962C8B-B14F-4D97-AF65-F5344CB8AC3E}">
        <p14:creationId xmlns:p14="http://schemas.microsoft.com/office/powerpoint/2010/main" val="360588942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CL" sz="4000" b="1" i="1" dirty="0" smtClean="0"/>
              <a:t>La importancia de la preparación</a:t>
            </a:r>
            <a:endParaRPr lang="es-CL" sz="4000" b="1" i="1" dirty="0"/>
          </a:p>
        </p:txBody>
      </p:sp>
      <p:sp>
        <p:nvSpPr>
          <p:cNvPr id="3" name="Marcador de contenido 2"/>
          <p:cNvSpPr>
            <a:spLocks noGrp="1"/>
          </p:cNvSpPr>
          <p:nvPr>
            <p:ph idx="1"/>
          </p:nvPr>
        </p:nvSpPr>
        <p:spPr>
          <a:xfrm>
            <a:off x="685801" y="1793631"/>
            <a:ext cx="10357337" cy="4360984"/>
          </a:xfrm>
        </p:spPr>
        <p:txBody>
          <a:bodyPr>
            <a:normAutofit lnSpcReduction="10000"/>
          </a:bodyPr>
          <a:lstStyle/>
          <a:p>
            <a:r>
              <a:rPr lang="es-CL" sz="3200" dirty="0"/>
              <a:t>Subraya la importancia de la preparación: “Un predicador que no se prepara no es «espiritual»; es deshonesto e irresponsable” “Una buena homilía…debe contener «una idea, un sentimiento, una imagen». La predicación debe ser positiva para que de “siempre … esperanza” y no nos deje “encerrados en la negatividad”. El anuncio mismo del Evangelio debe tener características positivas: “cercanía, apertura al diálogo, paciencia, acogida cordial que no condena</a:t>
            </a:r>
            <a:r>
              <a:rPr lang="es-CL" sz="3200" dirty="0" smtClean="0"/>
              <a:t>”.</a:t>
            </a:r>
            <a:endParaRPr lang="es-CL" sz="3200" dirty="0"/>
          </a:p>
          <a:p>
            <a:endParaRPr lang="es-CL" dirty="0"/>
          </a:p>
        </p:txBody>
      </p:sp>
    </p:spTree>
    <p:extLst>
      <p:ext uri="{BB962C8B-B14F-4D97-AF65-F5344CB8AC3E}">
        <p14:creationId xmlns:p14="http://schemas.microsoft.com/office/powerpoint/2010/main" val="281428033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CL" sz="4000" b="1" i="1" dirty="0" smtClean="0"/>
              <a:t>El sistema económico actual</a:t>
            </a:r>
            <a:endParaRPr lang="es-CL" sz="4000" b="1" i="1" dirty="0"/>
          </a:p>
        </p:txBody>
      </p:sp>
      <p:sp>
        <p:nvSpPr>
          <p:cNvPr id="3" name="Marcador de contenido 2"/>
          <p:cNvSpPr>
            <a:spLocks noGrp="1"/>
          </p:cNvSpPr>
          <p:nvPr>
            <p:ph idx="1"/>
          </p:nvPr>
        </p:nvSpPr>
        <p:spPr>
          <a:xfrm>
            <a:off x="685801" y="2142067"/>
            <a:ext cx="10131425" cy="4540087"/>
          </a:xfrm>
        </p:spPr>
        <p:txBody>
          <a:bodyPr>
            <a:normAutofit fontScale="92500" lnSpcReduction="20000"/>
          </a:bodyPr>
          <a:lstStyle/>
          <a:p>
            <a:r>
              <a:rPr lang="es-CL" sz="3200" dirty="0"/>
              <a:t>el Papa denuncia el sistema económico actual: “es injusto en su raíz” .“Esa economía mata” porque predomina “la ley del más fuerte”. La cultura actual del “descarte” ha creado “algo nuevo”: “Los excluidos no son «explotados» sino desechos, «sobrantes»”. Vivimos en una “nueva tiranía invisible, a veces virtual”, de un “mercado divinizado” donde imperan la “especulación financiera”, “una corrupción ramificada y una evasión fiscal egoísta” .Denuncia los “ataques a la libertad religiosa” y “las nuevas situaciones de persecución a los cristianos… En muchos lugares se trata más bien de una difusa indiferencia relativista”</a:t>
            </a:r>
          </a:p>
          <a:p>
            <a:endParaRPr lang="es-CL" dirty="0"/>
          </a:p>
          <a:p>
            <a:endParaRPr lang="es-CL" dirty="0"/>
          </a:p>
        </p:txBody>
      </p:sp>
    </p:spTree>
    <p:extLst>
      <p:ext uri="{BB962C8B-B14F-4D97-AF65-F5344CB8AC3E}">
        <p14:creationId xmlns:p14="http://schemas.microsoft.com/office/powerpoint/2010/main" val="376994092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CL" sz="4000" b="1" dirty="0" smtClean="0"/>
              <a:t>La familia</a:t>
            </a:r>
            <a:endParaRPr lang="es-CL" sz="4000" b="1" dirty="0"/>
          </a:p>
        </p:txBody>
      </p:sp>
      <p:sp>
        <p:nvSpPr>
          <p:cNvPr id="3" name="Marcador de contenido 2"/>
          <p:cNvSpPr>
            <a:spLocks noGrp="1"/>
          </p:cNvSpPr>
          <p:nvPr>
            <p:ph idx="1"/>
          </p:nvPr>
        </p:nvSpPr>
        <p:spPr/>
        <p:txBody>
          <a:bodyPr/>
          <a:lstStyle/>
          <a:p>
            <a:r>
              <a:rPr lang="es-CL" sz="3200" dirty="0"/>
              <a:t>La familia, “atraviesa una crisis cultural profunda”. Insistiendo en “el aporte indispensable del matrimonio a la sociedad” subraya que “el individualismo posmoderno y globalizado favorece un estilo de vida que…desnaturaliza los vínculos familiares”.</a:t>
            </a:r>
          </a:p>
          <a:p>
            <a:endParaRPr lang="es-CL" dirty="0"/>
          </a:p>
        </p:txBody>
      </p:sp>
    </p:spTree>
    <p:extLst>
      <p:ext uri="{BB962C8B-B14F-4D97-AF65-F5344CB8AC3E}">
        <p14:creationId xmlns:p14="http://schemas.microsoft.com/office/powerpoint/2010/main" val="178169580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CL" sz="4000" b="1" i="1" dirty="0" smtClean="0"/>
              <a:t>Opinión de los pastores en la vida humana</a:t>
            </a:r>
            <a:endParaRPr lang="es-CL" sz="4000" b="1" i="1" dirty="0"/>
          </a:p>
        </p:txBody>
      </p:sp>
      <p:sp>
        <p:nvSpPr>
          <p:cNvPr id="3" name="Marcador de contenido 2"/>
          <p:cNvSpPr>
            <a:spLocks noGrp="1"/>
          </p:cNvSpPr>
          <p:nvPr>
            <p:ph idx="1"/>
          </p:nvPr>
        </p:nvSpPr>
        <p:spPr/>
        <p:txBody>
          <a:bodyPr>
            <a:noAutofit/>
          </a:bodyPr>
          <a:lstStyle/>
          <a:p>
            <a:r>
              <a:rPr lang="es-CL" sz="3200" dirty="0"/>
              <a:t>Reafirma “la íntima conexión que existe entre evangelización y promoción humana” y el derecho de los pastores “a emitir opiniones sobre todo aquello que afecte a la vida de las personas”. “Nadie puede exigirnos que releguemos la religión a la intimidad secreta de las personas, sin influencia alguna en la vida social”. Cita a S. S. Juan Pablo II cuando afirma que la Iglesia «no puede ni debe quedarse al margen en la lucha por la justicia» .</a:t>
            </a:r>
          </a:p>
        </p:txBody>
      </p:sp>
    </p:spTree>
    <p:extLst>
      <p:ext uri="{BB962C8B-B14F-4D97-AF65-F5344CB8AC3E}">
        <p14:creationId xmlns:p14="http://schemas.microsoft.com/office/powerpoint/2010/main" val="322797263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L" b="1" i="1" dirty="0"/>
              <a:t>Para la Iglesia la opción por los pobres es una categoría teológica” antes que sociológica</a:t>
            </a:r>
            <a:r>
              <a:rPr lang="es-CL" dirty="0"/>
              <a:t>.</a:t>
            </a:r>
          </a:p>
        </p:txBody>
      </p:sp>
      <p:sp>
        <p:nvSpPr>
          <p:cNvPr id="3" name="Marcador de contenido 2"/>
          <p:cNvSpPr>
            <a:spLocks noGrp="1"/>
          </p:cNvSpPr>
          <p:nvPr>
            <p:ph idx="1"/>
          </p:nvPr>
        </p:nvSpPr>
        <p:spPr>
          <a:xfrm>
            <a:off x="826478" y="2198077"/>
            <a:ext cx="10286999" cy="4366847"/>
          </a:xfrm>
        </p:spPr>
        <p:txBody>
          <a:bodyPr>
            <a:noAutofit/>
          </a:bodyPr>
          <a:lstStyle/>
          <a:p>
            <a:r>
              <a:rPr lang="es-CL" sz="2800" dirty="0" smtClean="0"/>
              <a:t>. </a:t>
            </a:r>
            <a:r>
              <a:rPr lang="es-CL" sz="2800" dirty="0"/>
              <a:t>“Por eso quiero una Iglesia pobre para los pobres. Ellos tienen mucho que enseñarnos”. “Mientras no se resuelvan radicalmente los problemas de los pobres… no se resolverán los problemas del mundo”. “La política, tan </a:t>
            </a:r>
            <a:r>
              <a:rPr lang="es-CL" sz="2800" dirty="0" smtClean="0"/>
              <a:t>denigrada", "es </a:t>
            </a:r>
            <a:r>
              <a:rPr lang="es-CL" sz="2800" dirty="0"/>
              <a:t>una de las formas más preciosas de la caridad”. “¡Ruego al Señor que nos regale más políticos a quienes les duela de verdad…. la vida de los pobres!”. Después una advertencia: “Cualquier comunidad de la Iglesia” que se olvide de los pobres “correrá el riesgo de la disolución”.</a:t>
            </a:r>
          </a:p>
          <a:p>
            <a:endParaRPr lang="es-CL" sz="2800" dirty="0"/>
          </a:p>
        </p:txBody>
      </p:sp>
    </p:spTree>
    <p:extLst>
      <p:ext uri="{BB962C8B-B14F-4D97-AF65-F5344CB8AC3E}">
        <p14:creationId xmlns:p14="http://schemas.microsoft.com/office/powerpoint/2010/main" val="136116477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77887" y="187570"/>
            <a:ext cx="10131425" cy="1456267"/>
          </a:xfrm>
        </p:spPr>
        <p:txBody>
          <a:bodyPr>
            <a:normAutofit/>
          </a:bodyPr>
          <a:lstStyle/>
          <a:p>
            <a:r>
              <a:rPr lang="es-CL" sz="4000" b="1" i="1" dirty="0" smtClean="0"/>
              <a:t>Los débiles que la iglesia quiere cuidar</a:t>
            </a:r>
            <a:endParaRPr lang="es-CL" sz="4000" b="1" i="1" dirty="0"/>
          </a:p>
        </p:txBody>
      </p:sp>
      <p:sp>
        <p:nvSpPr>
          <p:cNvPr id="3" name="Marcador de contenido 2"/>
          <p:cNvSpPr>
            <a:spLocks noGrp="1"/>
          </p:cNvSpPr>
          <p:nvPr>
            <p:ph idx="1"/>
          </p:nvPr>
        </p:nvSpPr>
        <p:spPr>
          <a:xfrm>
            <a:off x="685801" y="1477108"/>
            <a:ext cx="11201399" cy="5539154"/>
          </a:xfrm>
        </p:spPr>
        <p:txBody>
          <a:bodyPr>
            <a:normAutofit fontScale="92500" lnSpcReduction="10000"/>
          </a:bodyPr>
          <a:lstStyle/>
          <a:p>
            <a:r>
              <a:rPr lang="es-CL" sz="2800" dirty="0"/>
              <a:t>cuidar a los más débiles: “los sin techo, los </a:t>
            </a:r>
            <a:r>
              <a:rPr lang="es-CL" sz="2800" dirty="0" smtClean="0"/>
              <a:t>toxico dependientes, </a:t>
            </a:r>
            <a:r>
              <a:rPr lang="es-CL" sz="2800" dirty="0"/>
              <a:t>los refugiados, los pueblos indígenas, los ancianos cada vez más solos y abandonados” y los migrantes, por los que exhorta a los países “a una generosa apertura”. Habla de las víctimas de la trata de personas y de nuevas formas de esclavitud: “En nuestras ciudades está instalado este crimen mafioso y aberrante, y muchos tienen las manos preñadas de sangre debido a la complicidad cómoda y muda”. “Doblemente pobres son las mujeres que sufren situaciones de exclusión, maltrato y violencia”. “Entre esos débiles, que la Iglesia quiere cuidar con predilección” están “los niños por nacer, que son los más indefensos e inocentes de todos, a quienes hoy se les quiere negar su dignidad humana”. “No debe esperarse que la Iglesia cambie su postura sobre esta cuestión… No es progresista pretender resolver los problemas eliminando una vida humana”. A continuación un llamamiento al respeto de todo lo creado: “estamos llamados a cuidar la fragilidad del pueblo y del mundo en que vivimos”.</a:t>
            </a:r>
          </a:p>
          <a:p>
            <a:endParaRPr lang="es-CL" dirty="0"/>
          </a:p>
          <a:p>
            <a:endParaRPr lang="es-CL" dirty="0"/>
          </a:p>
        </p:txBody>
      </p:sp>
    </p:spTree>
    <p:extLst>
      <p:ext uri="{BB962C8B-B14F-4D97-AF65-F5344CB8AC3E}">
        <p14:creationId xmlns:p14="http://schemas.microsoft.com/office/powerpoint/2010/main" val="1683052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CL" sz="4000" b="1" i="1" dirty="0" smtClean="0"/>
              <a:t>La paz en el mundo</a:t>
            </a:r>
            <a:endParaRPr lang="es-CL" sz="4000" b="1" i="1" dirty="0"/>
          </a:p>
        </p:txBody>
      </p:sp>
      <p:sp>
        <p:nvSpPr>
          <p:cNvPr id="3" name="Marcador de contenido 2"/>
          <p:cNvSpPr>
            <a:spLocks noGrp="1"/>
          </p:cNvSpPr>
          <p:nvPr>
            <p:ph idx="1"/>
          </p:nvPr>
        </p:nvSpPr>
        <p:spPr>
          <a:xfrm>
            <a:off x="808893" y="2391509"/>
            <a:ext cx="11025553" cy="3944816"/>
          </a:xfrm>
        </p:spPr>
        <p:txBody>
          <a:bodyPr>
            <a:noAutofit/>
          </a:bodyPr>
          <a:lstStyle/>
          <a:p>
            <a:r>
              <a:rPr lang="es-CL" sz="2800" dirty="0" smtClean="0"/>
              <a:t>La </a:t>
            </a:r>
            <a:r>
              <a:rPr lang="es-CL" sz="2800" dirty="0"/>
              <a:t>paz, Su Santidad, afirma que “es necesaria una voz profética” cuando se quiere construir una reconciliación falsa que “silencie” a los más pobres mientras “algunos no quieren renunciar a sus privilegios”. Para la construcción de una sociedad “en paz, justicia y fraternidad” indica cuatro principios: “El tiempo es superior al espacio” significa “trabajar a largo plazo, sin obsesionarse por resultados inmediatos” “La unidad prevalece sobre el conflicto” quiere decir obrar para que los opuestos alcancen “una unidad </a:t>
            </a:r>
            <a:r>
              <a:rPr lang="es-CL" sz="2800" dirty="0" err="1"/>
              <a:t>pluriforme</a:t>
            </a:r>
            <a:r>
              <a:rPr lang="es-CL" sz="2800" dirty="0"/>
              <a:t> que engendra nueva vida” “La realidad es más importante que la idea”...“El todo es superior a la parte” significa aunar globalización y localización.</a:t>
            </a:r>
          </a:p>
          <a:p>
            <a:endParaRPr lang="es-CL" sz="2800" dirty="0"/>
          </a:p>
        </p:txBody>
      </p:sp>
    </p:spTree>
    <p:extLst>
      <p:ext uri="{BB962C8B-B14F-4D97-AF65-F5344CB8AC3E}">
        <p14:creationId xmlns:p14="http://schemas.microsoft.com/office/powerpoint/2010/main" val="11017684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CL" sz="5400" b="1" dirty="0">
                <a:latin typeface="Algerian" panose="04020705040A02060702" pitchFamily="82" charset="0"/>
              </a:rPr>
              <a:t>Carta Apostólica. </a:t>
            </a:r>
          </a:p>
        </p:txBody>
      </p:sp>
      <p:sp>
        <p:nvSpPr>
          <p:cNvPr id="3" name="Marcador de contenido 2"/>
          <p:cNvSpPr>
            <a:spLocks noGrp="1"/>
          </p:cNvSpPr>
          <p:nvPr>
            <p:ph idx="1"/>
          </p:nvPr>
        </p:nvSpPr>
        <p:spPr>
          <a:xfrm>
            <a:off x="685801" y="1776046"/>
            <a:ext cx="10131425" cy="4554415"/>
          </a:xfrm>
        </p:spPr>
        <p:txBody>
          <a:bodyPr>
            <a:normAutofit/>
          </a:bodyPr>
          <a:lstStyle/>
          <a:p>
            <a:r>
              <a:rPr lang="es-CL" sz="3200" dirty="0"/>
              <a:t>Es un documento cuya autoridad reviste menor solemnidad que la de una encíclica y puede versar acerca de asuntos doctrinales (por ejemplo: la Carta del Papa Juan Pablo II sobre el Misterio de la Eucaristía). También puede tratarse de la promulgación de un acto papal, tal como declarar que una persona es venerable (poseedor de virtudes heroicas) o elevar un templo a la categoría de basílica</a:t>
            </a:r>
            <a:r>
              <a:rPr lang="es-CL" dirty="0"/>
              <a:t>.</a:t>
            </a:r>
          </a:p>
        </p:txBody>
      </p:sp>
      <p:pic>
        <p:nvPicPr>
          <p:cNvPr id="4" name="Imagen 3"/>
          <p:cNvPicPr>
            <a:picLocks noChangeAspect="1"/>
          </p:cNvPicPr>
          <p:nvPr/>
        </p:nvPicPr>
        <p:blipFill>
          <a:blip r:embed="rId2"/>
          <a:stretch>
            <a:fillRect/>
          </a:stretch>
        </p:blipFill>
        <p:spPr>
          <a:xfrm>
            <a:off x="8597713" y="258572"/>
            <a:ext cx="2510762" cy="2158321"/>
          </a:xfrm>
          <a:prstGeom prst="rect">
            <a:avLst/>
          </a:prstGeom>
        </p:spPr>
      </p:pic>
    </p:spTree>
    <p:extLst>
      <p:ext uri="{BB962C8B-B14F-4D97-AF65-F5344CB8AC3E}">
        <p14:creationId xmlns:p14="http://schemas.microsoft.com/office/powerpoint/2010/main" val="244645255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85801" y="187569"/>
            <a:ext cx="10131425" cy="1456267"/>
          </a:xfrm>
        </p:spPr>
        <p:txBody>
          <a:bodyPr/>
          <a:lstStyle/>
          <a:p>
            <a:r>
              <a:rPr lang="es-CL" b="1" i="1" dirty="0"/>
              <a:t>La evangelización </a:t>
            </a:r>
            <a:r>
              <a:rPr lang="es-CL" b="1" i="1" dirty="0" smtClean="0"/>
              <a:t>un </a:t>
            </a:r>
            <a:r>
              <a:rPr lang="es-CL" b="1" i="1" dirty="0"/>
              <a:t>camino de diálogo”</a:t>
            </a:r>
          </a:p>
        </p:txBody>
      </p:sp>
      <p:sp>
        <p:nvSpPr>
          <p:cNvPr id="3" name="Marcador de contenido 2"/>
          <p:cNvSpPr>
            <a:spLocks noGrp="1"/>
          </p:cNvSpPr>
          <p:nvPr>
            <p:ph idx="1"/>
          </p:nvPr>
        </p:nvSpPr>
        <p:spPr>
          <a:xfrm>
            <a:off x="685800" y="2426677"/>
            <a:ext cx="10884877" cy="3241432"/>
          </a:xfrm>
        </p:spPr>
        <p:txBody>
          <a:bodyPr>
            <a:noAutofit/>
          </a:bodyPr>
          <a:lstStyle/>
          <a:p>
            <a:r>
              <a:rPr lang="es-CL" sz="2800" dirty="0"/>
              <a:t>La evangelización también implica un camino de diálogo” que abre a la Iglesia para colaborar con todas las realidades políticas, sociales, religiosas y culturales. El ecumenismo es “un camino ineludible de la evangelización”. Es importante el enriquecimiento recíproco: “¡cuántas cosas podemos aprender unos de otros!, por ejemplo, “en el diálogo con los hermanos ortodoxos, los católicos tenemos la posibilidad de aprender algo más sobre el sentido de la colegialidad episcopal y sobre su experiencia de la </a:t>
            </a:r>
            <a:r>
              <a:rPr lang="es-CL" sz="2800" dirty="0" err="1"/>
              <a:t>sinodalidad</a:t>
            </a:r>
            <a:r>
              <a:rPr lang="es-CL" sz="2800" dirty="0"/>
              <a:t>” ; “el diálogo y la amistad con los hijos de Israel son parte de la vida de los discípulos de Jesús”; “el diálogo interreligioso”, que se conduce con “una identidad clara y gozosa”, es “es una condición necesaria para la paz en el mundo” y no oscurece la </a:t>
            </a:r>
            <a:r>
              <a:rPr lang="es-CL" sz="2800" dirty="0" smtClean="0"/>
              <a:t>evangelización…</a:t>
            </a:r>
            <a:endParaRPr lang="es-CL" sz="2800" dirty="0"/>
          </a:p>
        </p:txBody>
      </p:sp>
    </p:spTree>
    <p:extLst>
      <p:ext uri="{BB962C8B-B14F-4D97-AF65-F5344CB8AC3E}">
        <p14:creationId xmlns:p14="http://schemas.microsoft.com/office/powerpoint/2010/main" val="373132736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615462" y="914400"/>
            <a:ext cx="10814537" cy="5644661"/>
          </a:xfrm>
        </p:spPr>
        <p:txBody>
          <a:bodyPr>
            <a:noAutofit/>
          </a:bodyPr>
          <a:lstStyle/>
          <a:p>
            <a:r>
              <a:rPr lang="es-CL" sz="3200" dirty="0" smtClean="0"/>
              <a:t>….en </a:t>
            </a:r>
            <a:r>
              <a:rPr lang="es-CL" sz="3200" dirty="0"/>
              <a:t>esta época adquiere gran importancia la relación con los creyentes del Islam”: el Papa implora “humildemente” para que los países de tradición islámica aseguren la libertad religiosa a los cristianos, también “¡teniendo en cuenta la libertad que los creyentes del Islam gozan en los países occidentales!”. “Frente a episodios de fundamentalismo violento” invita a “evitar odiosas generalizaciones, porque el verdadero Islam y una adecuada interpretación del Corán se oponen a toda violencia” ... </a:t>
            </a:r>
          </a:p>
          <a:p>
            <a:endParaRPr lang="es-CL" sz="3200" dirty="0"/>
          </a:p>
        </p:txBody>
      </p:sp>
    </p:spTree>
    <p:extLst>
      <p:ext uri="{BB962C8B-B14F-4D97-AF65-F5344CB8AC3E}">
        <p14:creationId xmlns:p14="http://schemas.microsoft.com/office/powerpoint/2010/main" val="129194470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L" dirty="0"/>
              <a:t>“</a:t>
            </a:r>
            <a:r>
              <a:rPr lang="es-CL" sz="4000" b="1" i="1" dirty="0"/>
              <a:t>evangelizadores con Espíritu”, </a:t>
            </a:r>
          </a:p>
        </p:txBody>
      </p:sp>
      <p:sp>
        <p:nvSpPr>
          <p:cNvPr id="3" name="Marcador de contenido 2"/>
          <p:cNvSpPr>
            <a:spLocks noGrp="1"/>
          </p:cNvSpPr>
          <p:nvPr>
            <p:ph idx="1"/>
          </p:nvPr>
        </p:nvSpPr>
        <p:spPr>
          <a:xfrm>
            <a:off x="685801" y="1740877"/>
            <a:ext cx="10972799" cy="4431323"/>
          </a:xfrm>
        </p:spPr>
        <p:txBody>
          <a:bodyPr>
            <a:noAutofit/>
          </a:bodyPr>
          <a:lstStyle/>
          <a:p>
            <a:r>
              <a:rPr lang="es-CL" sz="2800" dirty="0"/>
              <a:t>El último capítulo está dedicado a los “evangelizadores con Espíritu”, que son aquellos que “se abren sin temor a la acción del Espíritu Santo” que “infunde la fuerza para anunciar la novedad del Evangelio con audacia, en voz alta y en todo tiempo y lugar, incluso a contracorriente”. Se trata de “evangelizadores que oran y trabajan”, conscientes de que “la misión es una pasión por Jesús pero, al mismo tiempo, una pasión por su pueblo”: “Jesús quiere que toquemos la miseria humana, que toquemos la carne sufriente de los demás”. </a:t>
            </a:r>
          </a:p>
        </p:txBody>
      </p:sp>
    </p:spTree>
    <p:extLst>
      <p:ext uri="{BB962C8B-B14F-4D97-AF65-F5344CB8AC3E}">
        <p14:creationId xmlns:p14="http://schemas.microsoft.com/office/powerpoint/2010/main" val="237196225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CL" sz="4000" b="1" i="1" dirty="0" smtClean="0"/>
              <a:t>La relación con el mundo</a:t>
            </a:r>
            <a:endParaRPr lang="es-CL" sz="4000" b="1" i="1" dirty="0"/>
          </a:p>
        </p:txBody>
      </p:sp>
      <p:sp>
        <p:nvSpPr>
          <p:cNvPr id="3" name="Marcador de contenido 2"/>
          <p:cNvSpPr>
            <a:spLocks noGrp="1"/>
          </p:cNvSpPr>
          <p:nvPr>
            <p:ph idx="1"/>
          </p:nvPr>
        </p:nvSpPr>
        <p:spPr>
          <a:xfrm>
            <a:off x="685801" y="1723292"/>
            <a:ext cx="11007968" cy="4818185"/>
          </a:xfrm>
        </p:spPr>
        <p:txBody>
          <a:bodyPr>
            <a:normAutofit fontScale="92500" lnSpcReduction="10000"/>
          </a:bodyPr>
          <a:lstStyle/>
          <a:p>
            <a:r>
              <a:rPr lang="es-CL" sz="2800" dirty="0"/>
              <a:t>“En nuestra relación con el </a:t>
            </a:r>
            <a:r>
              <a:rPr lang="es-CL" sz="2800" dirty="0" smtClean="0"/>
              <a:t>mundo el Papa precisa, </a:t>
            </a:r>
            <a:r>
              <a:rPr lang="es-CL" sz="2800" dirty="0"/>
              <a:t>se nos invita a dar razón de nuestra esperanza, pero no como enemigos que señalan y condenan”. “Sólo puede ser misionero alguien que se sienta bien buscando el bien de los demás, deseando la felicidad de los otros”: “si logro ayudar a una sola persona a vivir mejor, eso ya justifica la entrega de mi vida”. S. S. el Papa invita a no desanimarse ante los fracasos o la escasez de resultados porque la “fecundidad es muchas veces invisible, </a:t>
            </a:r>
            <a:r>
              <a:rPr lang="es-CL" sz="2800" dirty="0" err="1"/>
              <a:t>inaferrable</a:t>
            </a:r>
            <a:r>
              <a:rPr lang="es-CL" sz="2800" dirty="0"/>
              <a:t>, no puede ser contabilizada”; “sólo sabemos que nuestra entrega es necesaria”. La Exhortación concluye con una oración a María “Madre del Evangelio”. “Hay un estilo mariano en la actividad evangelizadora de la Iglesia. Porque cada vez que miramos a María volvemos a creer en lo revolucionario de la ternura y del cariño”.</a:t>
            </a:r>
          </a:p>
          <a:p>
            <a:endParaRPr lang="es-CL" dirty="0"/>
          </a:p>
        </p:txBody>
      </p:sp>
    </p:spTree>
    <p:extLst>
      <p:ext uri="{BB962C8B-B14F-4D97-AF65-F5344CB8AC3E}">
        <p14:creationId xmlns:p14="http://schemas.microsoft.com/office/powerpoint/2010/main" val="10153124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CL" sz="4000" dirty="0">
                <a:latin typeface="Algerian" panose="04020705040A02060702" pitchFamily="82" charset="0"/>
              </a:rPr>
              <a:t>Exhortación Apostólica</a:t>
            </a:r>
          </a:p>
        </p:txBody>
      </p:sp>
      <p:sp>
        <p:nvSpPr>
          <p:cNvPr id="3" name="Marcador de contenido 2"/>
          <p:cNvSpPr>
            <a:spLocks noGrp="1"/>
          </p:cNvSpPr>
          <p:nvPr>
            <p:ph idx="1"/>
          </p:nvPr>
        </p:nvSpPr>
        <p:spPr>
          <a:xfrm>
            <a:off x="685801" y="2675467"/>
            <a:ext cx="10131425" cy="4765431"/>
          </a:xfrm>
        </p:spPr>
        <p:txBody>
          <a:bodyPr/>
          <a:lstStyle/>
          <a:p>
            <a:r>
              <a:rPr lang="es-CL" sz="3200" dirty="0"/>
              <a:t>Es una categoría de documento semejante a la carta apostólica, utilizada por el Papa para comunicar a la Iglesia las conclusiones a las que llegó después de considerar las recomendaciones que le hizo algún sínodo episcopal. También lo ha utilizado en otras circunstancias, como cuando exhorta a los religiosos a llevar una vida más evangélica.</a:t>
            </a:r>
          </a:p>
          <a:p>
            <a:endParaRPr lang="es-CL" dirty="0"/>
          </a:p>
          <a:p>
            <a:endParaRPr lang="es-CL" dirty="0"/>
          </a:p>
        </p:txBody>
      </p:sp>
      <p:pic>
        <p:nvPicPr>
          <p:cNvPr id="4" name="Imagen 3"/>
          <p:cNvPicPr>
            <a:picLocks noChangeAspect="1"/>
          </p:cNvPicPr>
          <p:nvPr/>
        </p:nvPicPr>
        <p:blipFill>
          <a:blip r:embed="rId2"/>
          <a:stretch>
            <a:fillRect/>
          </a:stretch>
        </p:blipFill>
        <p:spPr>
          <a:xfrm rot="1220283">
            <a:off x="7488671" y="360734"/>
            <a:ext cx="2133785" cy="2621507"/>
          </a:xfrm>
          <a:prstGeom prst="rect">
            <a:avLst/>
          </a:prstGeom>
        </p:spPr>
      </p:pic>
    </p:spTree>
    <p:extLst>
      <p:ext uri="{BB962C8B-B14F-4D97-AF65-F5344CB8AC3E}">
        <p14:creationId xmlns:p14="http://schemas.microsoft.com/office/powerpoint/2010/main" val="7521554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CL" sz="4000" b="1" dirty="0">
                <a:latin typeface="Algerian" panose="04020705040A02060702" pitchFamily="82" charset="0"/>
              </a:rPr>
              <a:t>Encíclica</a:t>
            </a:r>
          </a:p>
        </p:txBody>
      </p:sp>
      <p:sp>
        <p:nvSpPr>
          <p:cNvPr id="3" name="Marcador de contenido 2"/>
          <p:cNvSpPr>
            <a:spLocks noGrp="1"/>
          </p:cNvSpPr>
          <p:nvPr>
            <p:ph idx="1"/>
          </p:nvPr>
        </p:nvSpPr>
        <p:spPr>
          <a:xfrm>
            <a:off x="685801" y="1582615"/>
            <a:ext cx="10131425" cy="5046785"/>
          </a:xfrm>
        </p:spPr>
        <p:txBody>
          <a:bodyPr>
            <a:normAutofit/>
          </a:bodyPr>
          <a:lstStyle/>
          <a:p>
            <a:r>
              <a:rPr lang="es-CL" sz="3200" dirty="0"/>
              <a:t>Es una circular o carta general que manifiesta el sentir del Papa, casi siempre en asuntos de fe o de moral. Puede ser una carta (a toda la Iglesia) o una epístola (a una iglesia o nación particular, como, por ejemplo, "</a:t>
            </a:r>
            <a:r>
              <a:rPr lang="es-CL" sz="3200" dirty="0" err="1"/>
              <a:t>Mit</a:t>
            </a:r>
            <a:r>
              <a:rPr lang="es-CL" sz="3200" dirty="0"/>
              <a:t> </a:t>
            </a:r>
            <a:r>
              <a:rPr lang="es-CL" sz="3200" dirty="0" err="1"/>
              <a:t>brennenden</a:t>
            </a:r>
            <a:r>
              <a:rPr lang="es-CL" sz="3200" dirty="0"/>
              <a:t> </a:t>
            </a:r>
            <a:r>
              <a:rPr lang="es-CL" sz="3200" dirty="0" err="1"/>
              <a:t>sorge</a:t>
            </a:r>
            <a:r>
              <a:rPr lang="es-CL" sz="3200" dirty="0"/>
              <a:t>", de Pio XI al pueblo alemán, sobre el racismo).</a:t>
            </a:r>
          </a:p>
        </p:txBody>
      </p:sp>
      <p:pic>
        <p:nvPicPr>
          <p:cNvPr id="5" name="Imagen 4"/>
          <p:cNvPicPr>
            <a:picLocks noChangeAspect="1"/>
          </p:cNvPicPr>
          <p:nvPr/>
        </p:nvPicPr>
        <p:blipFill>
          <a:blip r:embed="rId2"/>
          <a:stretch>
            <a:fillRect/>
          </a:stretch>
        </p:blipFill>
        <p:spPr>
          <a:xfrm>
            <a:off x="3763108" y="785650"/>
            <a:ext cx="1828800" cy="2095500"/>
          </a:xfrm>
          <a:prstGeom prst="rect">
            <a:avLst/>
          </a:prstGeom>
        </p:spPr>
      </p:pic>
    </p:spTree>
    <p:extLst>
      <p:ext uri="{BB962C8B-B14F-4D97-AF65-F5344CB8AC3E}">
        <p14:creationId xmlns:p14="http://schemas.microsoft.com/office/powerpoint/2010/main" val="23958493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CL" sz="4400" b="1" dirty="0" err="1" smtClean="0">
                <a:latin typeface="Algerian" panose="04020705040A02060702" pitchFamily="82" charset="0"/>
              </a:rPr>
              <a:t>Evangelii</a:t>
            </a:r>
            <a:r>
              <a:rPr lang="es-CL" sz="4400" b="1" dirty="0" smtClean="0">
                <a:latin typeface="Algerian" panose="04020705040A02060702" pitchFamily="82" charset="0"/>
              </a:rPr>
              <a:t> </a:t>
            </a:r>
            <a:r>
              <a:rPr lang="es-CL" sz="4400" b="1" dirty="0" err="1" smtClean="0">
                <a:latin typeface="Algerian" panose="04020705040A02060702" pitchFamily="82" charset="0"/>
              </a:rPr>
              <a:t>Gaudium</a:t>
            </a:r>
            <a:endParaRPr lang="es-CL" sz="4400" b="1" dirty="0">
              <a:latin typeface="Algerian" panose="04020705040A02060702" pitchFamily="82" charset="0"/>
            </a:endParaRPr>
          </a:p>
        </p:txBody>
      </p:sp>
      <p:sp>
        <p:nvSpPr>
          <p:cNvPr id="3" name="Marcador de contenido 2"/>
          <p:cNvSpPr>
            <a:spLocks noGrp="1"/>
          </p:cNvSpPr>
          <p:nvPr>
            <p:ph idx="1"/>
          </p:nvPr>
        </p:nvSpPr>
        <p:spPr>
          <a:xfrm>
            <a:off x="1002324" y="1878299"/>
            <a:ext cx="10377610" cy="4839025"/>
          </a:xfrm>
        </p:spPr>
        <p:txBody>
          <a:bodyPr>
            <a:normAutofit fontScale="47500" lnSpcReduction="20000"/>
          </a:bodyPr>
          <a:lstStyle/>
          <a:p>
            <a:pPr marL="0" indent="0">
              <a:buNone/>
            </a:pPr>
            <a:endParaRPr lang="es-CL" sz="3200" dirty="0" smtClean="0"/>
          </a:p>
          <a:p>
            <a:pPr marL="0" indent="0">
              <a:buNone/>
            </a:pPr>
            <a:r>
              <a:rPr lang="es-CL" sz="7000" dirty="0" smtClean="0"/>
              <a:t>¿A que nos convoca, que nos avisa el Papa Francisco en esta Exhortación?</a:t>
            </a:r>
          </a:p>
          <a:p>
            <a:pPr marL="0" indent="0">
              <a:buNone/>
            </a:pPr>
            <a:r>
              <a:rPr lang="es-CL" sz="7000" dirty="0" smtClean="0"/>
              <a:t>Se dirige a </a:t>
            </a:r>
            <a:r>
              <a:rPr lang="es-CL" sz="7000" dirty="0"/>
              <a:t>los fieles cristianos para invitarlos a una nueva etapa evangelizadora marcada </a:t>
            </a:r>
            <a:r>
              <a:rPr lang="es-CL" sz="7000" dirty="0" smtClean="0"/>
              <a:t>por la alegría</a:t>
            </a:r>
            <a:r>
              <a:rPr lang="es-CL" sz="7000" dirty="0"/>
              <a:t>, e indicar caminos para la marcha de la Iglesia en los próximos años”. Se trata de un fuerte llamamiento a todos los bautizados para que, con fervor y dinamismo nuevos, lleven a los otros el amor de Jesús en un “estado permanente de misión”, venciendo “el gran riesgo del mundo actual”: el de caer en “una tristeza individualista</a:t>
            </a:r>
            <a:r>
              <a:rPr lang="es-CL" sz="7000" dirty="0" smtClean="0"/>
              <a:t>”.</a:t>
            </a:r>
          </a:p>
          <a:p>
            <a:pPr marL="0" indent="0">
              <a:buNone/>
            </a:pPr>
            <a:endParaRPr lang="es-CL" sz="7000" dirty="0"/>
          </a:p>
          <a:p>
            <a:pPr marL="0" indent="0">
              <a:buNone/>
            </a:pPr>
            <a:endParaRPr lang="es-CL" sz="3200" dirty="0" smtClean="0"/>
          </a:p>
          <a:p>
            <a:pPr marL="0" indent="0">
              <a:buNone/>
            </a:pPr>
            <a:endParaRPr lang="es-CL" sz="3200" dirty="0" smtClean="0"/>
          </a:p>
          <a:p>
            <a:pPr marL="0" indent="0">
              <a:buNone/>
            </a:pPr>
            <a:endParaRPr lang="es-CL" sz="3200" dirty="0"/>
          </a:p>
        </p:txBody>
      </p:sp>
    </p:spTree>
    <p:extLst>
      <p:ext uri="{BB962C8B-B14F-4D97-AF65-F5344CB8AC3E}">
        <p14:creationId xmlns:p14="http://schemas.microsoft.com/office/powerpoint/2010/main" val="20684573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879232" y="805636"/>
            <a:ext cx="10131425" cy="5542410"/>
          </a:xfrm>
        </p:spPr>
        <p:txBody>
          <a:bodyPr>
            <a:normAutofit/>
          </a:bodyPr>
          <a:lstStyle/>
          <a:p>
            <a:r>
              <a:rPr lang="es-CL" sz="3200" dirty="0"/>
              <a:t>a “recuperar la frescura original del Evangelio</a:t>
            </a:r>
            <a:r>
              <a:rPr lang="es-CL" sz="3200" dirty="0" smtClean="0"/>
              <a:t>”</a:t>
            </a:r>
          </a:p>
          <a:p>
            <a:r>
              <a:rPr lang="es-CL" sz="3200" dirty="0"/>
              <a:t>a no encerrar a Jesús en nuestros “esquemas aburridos</a:t>
            </a:r>
            <a:r>
              <a:rPr lang="es-CL" sz="3200" dirty="0" smtClean="0"/>
              <a:t>”.</a:t>
            </a:r>
          </a:p>
          <a:p>
            <a:r>
              <a:rPr lang="es-CL" sz="3200" dirty="0" smtClean="0"/>
              <a:t>“a vivir  </a:t>
            </a:r>
            <a:r>
              <a:rPr lang="es-CL" sz="3200" dirty="0"/>
              <a:t>conversión pastoral y misionera, que no puede dejar las cosas como están” y una “reforma de estructuras” eclesiales para que “todas ellas se vuelvan más misioneras</a:t>
            </a:r>
            <a:r>
              <a:rPr lang="es-CL" sz="3200" dirty="0" smtClean="0"/>
              <a:t>”.</a:t>
            </a:r>
          </a:p>
          <a:p>
            <a:r>
              <a:rPr lang="es-CL" sz="3200" dirty="0" smtClean="0"/>
              <a:t>Una </a:t>
            </a:r>
            <a:r>
              <a:rPr lang="es-CL" sz="3200" dirty="0"/>
              <a:t>conversión del papado” para que sea “más fiel al sentido que Jesucristo quiso darle y a las necesidades actuales de la evangelización</a:t>
            </a:r>
            <a:r>
              <a:rPr lang="es-CL" sz="3200" dirty="0" smtClean="0"/>
              <a:t>”.</a:t>
            </a:r>
          </a:p>
          <a:p>
            <a:r>
              <a:rPr lang="es-CL" sz="3200" dirty="0" smtClean="0"/>
              <a:t>Es necesaria “una </a:t>
            </a:r>
            <a:r>
              <a:rPr lang="es-CL" sz="3200" dirty="0"/>
              <a:t>saludable descentralización”. </a:t>
            </a:r>
          </a:p>
        </p:txBody>
      </p:sp>
    </p:spTree>
    <p:extLst>
      <p:ext uri="{BB962C8B-B14F-4D97-AF65-F5344CB8AC3E}">
        <p14:creationId xmlns:p14="http://schemas.microsoft.com/office/powerpoint/2010/main" val="16759990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703386" y="302195"/>
            <a:ext cx="10131425" cy="1456267"/>
          </a:xfrm>
        </p:spPr>
        <p:txBody>
          <a:bodyPr/>
          <a:lstStyle/>
          <a:p>
            <a:r>
              <a:rPr lang="es-CL" b="1" i="1" dirty="0" smtClean="0"/>
              <a:t>Que nos pide en esta renovación</a:t>
            </a:r>
            <a:endParaRPr lang="es-CL" b="1" i="1" dirty="0"/>
          </a:p>
        </p:txBody>
      </p:sp>
      <p:sp>
        <p:nvSpPr>
          <p:cNvPr id="3" name="Marcador de contenido 2"/>
          <p:cNvSpPr>
            <a:spLocks noGrp="1"/>
          </p:cNvSpPr>
          <p:nvPr>
            <p:ph idx="1"/>
          </p:nvPr>
        </p:nvSpPr>
        <p:spPr>
          <a:xfrm>
            <a:off x="703387" y="1494692"/>
            <a:ext cx="10726613" cy="5363308"/>
          </a:xfrm>
        </p:spPr>
        <p:txBody>
          <a:bodyPr>
            <a:normAutofit fontScale="92500" lnSpcReduction="20000"/>
          </a:bodyPr>
          <a:lstStyle/>
          <a:p>
            <a:pPr>
              <a:buFont typeface="Wingdings" panose="05000000000000000000" pitchFamily="2" charset="2"/>
              <a:buChar char="v"/>
            </a:pPr>
            <a:r>
              <a:rPr lang="es-CL" sz="3200" dirty="0" smtClean="0"/>
              <a:t>Que no </a:t>
            </a:r>
            <a:r>
              <a:rPr lang="es-CL" sz="3200" dirty="0"/>
              <a:t>hay que tener miedo de revisar costumbres de la Iglesia “no directamente ligadas al núcleo del Evangelio, algunas muy arraigadas a lo largo de la historia</a:t>
            </a:r>
            <a:r>
              <a:rPr lang="es-CL" sz="3200" dirty="0" smtClean="0"/>
              <a:t>”.</a:t>
            </a:r>
          </a:p>
          <a:p>
            <a:r>
              <a:rPr lang="es-CL" sz="3200" dirty="0" smtClean="0"/>
              <a:t>Porque signos de la acogida de Dios es:</a:t>
            </a:r>
          </a:p>
          <a:p>
            <a:pPr>
              <a:buFont typeface="Wingdings" panose="05000000000000000000" pitchFamily="2" charset="2"/>
              <a:buChar char="v"/>
            </a:pPr>
            <a:r>
              <a:rPr lang="es-CL" sz="3200" dirty="0"/>
              <a:t>tener templos con las puertas abiertas en todas partes” </a:t>
            </a:r>
            <a:endParaRPr lang="es-CL" sz="3200" dirty="0" smtClean="0"/>
          </a:p>
          <a:p>
            <a:r>
              <a:rPr lang="es-CL" sz="3200" dirty="0"/>
              <a:t>para que todos los que buscan no se </a:t>
            </a:r>
            <a:r>
              <a:rPr lang="es-CL" sz="3200" dirty="0" smtClean="0"/>
              <a:t>encuentren:</a:t>
            </a:r>
          </a:p>
          <a:p>
            <a:pPr>
              <a:buFont typeface="Wingdings" panose="05000000000000000000" pitchFamily="2" charset="2"/>
              <a:buChar char="v"/>
            </a:pPr>
            <a:r>
              <a:rPr lang="es-CL" sz="3200" dirty="0"/>
              <a:t> </a:t>
            </a:r>
            <a:r>
              <a:rPr lang="es-CL" sz="3200" dirty="0" smtClean="0"/>
              <a:t>“Con </a:t>
            </a:r>
            <a:r>
              <a:rPr lang="es-CL" sz="3200" dirty="0"/>
              <a:t>la frialdad de unas puertas cerradas</a:t>
            </a:r>
            <a:r>
              <a:rPr lang="es-CL" sz="3200" dirty="0" smtClean="0"/>
              <a:t>”.</a:t>
            </a:r>
          </a:p>
          <a:p>
            <a:pPr>
              <a:buFont typeface="Wingdings" panose="05000000000000000000" pitchFamily="2" charset="2"/>
              <a:buChar char="v"/>
            </a:pPr>
            <a:r>
              <a:rPr lang="es-CL" sz="3200" dirty="0"/>
              <a:t>Tampoco las puertas de los sacramentos deberían cerrarse por una razón cualquiera</a:t>
            </a:r>
            <a:r>
              <a:rPr lang="es-CL" sz="3200" dirty="0" smtClean="0"/>
              <a:t>”</a:t>
            </a:r>
          </a:p>
          <a:p>
            <a:pPr>
              <a:buFont typeface="Wingdings" panose="05000000000000000000" pitchFamily="2" charset="2"/>
              <a:buChar char="v"/>
            </a:pPr>
            <a:r>
              <a:rPr lang="es-CL" sz="3200" dirty="0"/>
              <a:t>así, la Eucaristía “no es un premio para los perfectos sino un generoso remedio y un alimento para los débiles</a:t>
            </a:r>
            <a:r>
              <a:rPr lang="es-CL" sz="3200" dirty="0" smtClean="0"/>
              <a:t>.</a:t>
            </a:r>
          </a:p>
          <a:p>
            <a:pPr>
              <a:buFont typeface="Wingdings" panose="05000000000000000000" pitchFamily="2" charset="2"/>
              <a:buChar char="v"/>
            </a:pPr>
            <a:endParaRPr lang="es-CL" sz="3200" dirty="0"/>
          </a:p>
          <a:p>
            <a:endParaRPr lang="es-CL" dirty="0"/>
          </a:p>
        </p:txBody>
      </p:sp>
    </p:spTree>
    <p:extLst>
      <p:ext uri="{BB962C8B-B14F-4D97-AF65-F5344CB8AC3E}">
        <p14:creationId xmlns:p14="http://schemas.microsoft.com/office/powerpoint/2010/main" val="6377244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L" b="1" dirty="0"/>
              <a:t>¿</a:t>
            </a:r>
            <a:r>
              <a:rPr lang="es-CL" b="1" dirty="0" smtClean="0"/>
              <a:t>Que consecuencia tienen estas convicciones?</a:t>
            </a:r>
            <a:endParaRPr lang="es-CL" b="1" dirty="0"/>
          </a:p>
        </p:txBody>
      </p:sp>
      <p:sp>
        <p:nvSpPr>
          <p:cNvPr id="3" name="Marcador de contenido 2"/>
          <p:cNvSpPr>
            <a:spLocks noGrp="1"/>
          </p:cNvSpPr>
          <p:nvPr>
            <p:ph idx="1"/>
          </p:nvPr>
        </p:nvSpPr>
        <p:spPr>
          <a:xfrm>
            <a:off x="685801" y="1846385"/>
            <a:ext cx="10131425" cy="4624753"/>
          </a:xfrm>
        </p:spPr>
        <p:txBody>
          <a:bodyPr>
            <a:normAutofit/>
          </a:bodyPr>
          <a:lstStyle/>
          <a:p>
            <a:r>
              <a:rPr lang="es-CL" sz="3200" dirty="0"/>
              <a:t>C</a:t>
            </a:r>
            <a:r>
              <a:rPr lang="es-CL" sz="3200" dirty="0" smtClean="0"/>
              <a:t>onsecuencias </a:t>
            </a:r>
            <a:r>
              <a:rPr lang="es-CL" sz="3200" dirty="0"/>
              <a:t>pastorales que estamos llamados a considerar con prudencia y audacia</a:t>
            </a:r>
            <a:r>
              <a:rPr lang="es-CL" sz="3200" dirty="0" smtClean="0"/>
              <a:t>”.</a:t>
            </a:r>
          </a:p>
          <a:p>
            <a:r>
              <a:rPr lang="es-CL" sz="3200" dirty="0" smtClean="0"/>
              <a:t>Preferir  </a:t>
            </a:r>
            <a:r>
              <a:rPr lang="es-CL" sz="3200" dirty="0"/>
              <a:t>una Iglesia “herida y manchada por salir a la calle, antes que una Iglesia… preocupada por ser el centro y que termine clausurada en una maraña de obsesiones y procedimientos</a:t>
            </a:r>
            <a:r>
              <a:rPr lang="es-CL" sz="3200" dirty="0" smtClean="0"/>
              <a:t>.</a:t>
            </a:r>
          </a:p>
          <a:p>
            <a:r>
              <a:rPr lang="es-CL" sz="3200" dirty="0" smtClean="0"/>
              <a:t>Debe </a:t>
            </a:r>
            <a:r>
              <a:rPr lang="es-CL" sz="3200" dirty="0"/>
              <a:t>inquietarnos santamente… es que tantos hermanos nuestros vivan” sin la amistad de Jesús.</a:t>
            </a:r>
          </a:p>
          <a:p>
            <a:endParaRPr lang="es-CL" sz="3200" dirty="0"/>
          </a:p>
        </p:txBody>
      </p:sp>
    </p:spTree>
    <p:extLst>
      <p:ext uri="{BB962C8B-B14F-4D97-AF65-F5344CB8AC3E}">
        <p14:creationId xmlns:p14="http://schemas.microsoft.com/office/powerpoint/2010/main" val="10722550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L" b="1" i="1" dirty="0">
                <a:latin typeface="Verdana, Arial, Helvetica, sans-serif"/>
              </a:rPr>
              <a:t>Las “tentaciones de los agentes pastorales”: </a:t>
            </a:r>
            <a:endParaRPr lang="es-CL" b="1" i="1" dirty="0"/>
          </a:p>
        </p:txBody>
      </p:sp>
      <p:sp>
        <p:nvSpPr>
          <p:cNvPr id="3" name="Marcador de contenido 2"/>
          <p:cNvSpPr>
            <a:spLocks noGrp="1"/>
          </p:cNvSpPr>
          <p:nvPr>
            <p:ph idx="1"/>
          </p:nvPr>
        </p:nvSpPr>
        <p:spPr>
          <a:xfrm>
            <a:off x="685801" y="2303585"/>
            <a:ext cx="10131425" cy="4554415"/>
          </a:xfrm>
        </p:spPr>
        <p:txBody>
          <a:bodyPr>
            <a:normAutofit lnSpcReduction="10000"/>
          </a:bodyPr>
          <a:lstStyle/>
          <a:p>
            <a:r>
              <a:rPr lang="es-CL" sz="3800" dirty="0" smtClean="0"/>
              <a:t>Individualismo</a:t>
            </a:r>
          </a:p>
          <a:p>
            <a:r>
              <a:rPr lang="es-CL" sz="3800" dirty="0" smtClean="0"/>
              <a:t>Crisis </a:t>
            </a:r>
            <a:r>
              <a:rPr lang="es-CL" sz="3800" dirty="0"/>
              <a:t>de </a:t>
            </a:r>
            <a:r>
              <a:rPr lang="es-CL" sz="3800" dirty="0" smtClean="0"/>
              <a:t>identidad</a:t>
            </a:r>
          </a:p>
          <a:p>
            <a:r>
              <a:rPr lang="es-CL" sz="3800" dirty="0" smtClean="0"/>
              <a:t>Caída </a:t>
            </a:r>
            <a:r>
              <a:rPr lang="es-CL" sz="3800" dirty="0"/>
              <a:t>del </a:t>
            </a:r>
            <a:r>
              <a:rPr lang="es-CL" sz="3800" dirty="0" smtClean="0"/>
              <a:t>fervor</a:t>
            </a:r>
          </a:p>
          <a:p>
            <a:r>
              <a:rPr lang="es-CL" sz="3800" dirty="0"/>
              <a:t>La mayor amenaza” es “el gris pragmatismo de la vida cotidiana de la Iglesia en el cual aparentemente todo procede con normalidad, pero en realidad la fe se va desgastando”. </a:t>
            </a:r>
            <a:endParaRPr lang="es-CL" sz="3800" dirty="0" smtClean="0"/>
          </a:p>
          <a:p>
            <a:endParaRPr lang="es-CL" sz="3200" dirty="0"/>
          </a:p>
          <a:p>
            <a:endParaRPr lang="es-CL" sz="3200" dirty="0"/>
          </a:p>
        </p:txBody>
      </p:sp>
    </p:spTree>
    <p:extLst>
      <p:ext uri="{BB962C8B-B14F-4D97-AF65-F5344CB8AC3E}">
        <p14:creationId xmlns:p14="http://schemas.microsoft.com/office/powerpoint/2010/main" val="99672798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elestial">
  <a:themeElements>
    <a:clrScheme name="Celestial">
      <a:dk1>
        <a:sysClr val="windowText" lastClr="000000"/>
      </a:dk1>
      <a:lt1>
        <a:sysClr val="window" lastClr="FFFFFF"/>
      </a:lt1>
      <a:dk2>
        <a:srgbClr val="18276C"/>
      </a:dk2>
      <a:lt2>
        <a:srgbClr val="EBEBEB"/>
      </a:lt2>
      <a:accent1>
        <a:srgbClr val="AC3EC1"/>
      </a:accent1>
      <a:accent2>
        <a:srgbClr val="477BD1"/>
      </a:accent2>
      <a:accent3>
        <a:srgbClr val="46B298"/>
      </a:accent3>
      <a:accent4>
        <a:srgbClr val="90BA4C"/>
      </a:accent4>
      <a:accent5>
        <a:srgbClr val="DD9D31"/>
      </a:accent5>
      <a:accent6>
        <a:srgbClr val="E25247"/>
      </a:accent6>
      <a:hlink>
        <a:srgbClr val="C573D2"/>
      </a:hlink>
      <a:folHlink>
        <a:srgbClr val="CCAEE8"/>
      </a:folHlink>
    </a:clrScheme>
    <a:fontScheme name="Celestial">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elestial">
      <a:fillStyleLst>
        <a:solidFill>
          <a:schemeClr val="phClr"/>
        </a:solidFill>
        <a:gradFill rotWithShape="1">
          <a:gsLst>
            <a:gs pos="0">
              <a:schemeClr val="phClr">
                <a:tint val="70000"/>
                <a:lumMod val="110000"/>
              </a:schemeClr>
            </a:gs>
            <a:gs pos="100000">
              <a:schemeClr val="phClr">
                <a:tint val="82000"/>
                <a:alpha val="74000"/>
              </a:schemeClr>
            </a:gs>
          </a:gsLst>
          <a:lin ang="5400000" scaled="0"/>
        </a:gradFill>
        <a:gradFill rotWithShape="1">
          <a:gsLst>
            <a:gs pos="0">
              <a:schemeClr val="phClr">
                <a:tint val="98000"/>
                <a:lumMod val="100000"/>
              </a:schemeClr>
            </a:gs>
            <a:gs pos="100000">
              <a:schemeClr val="phClr">
                <a:shade val="88000"/>
                <a:lumMod val="88000"/>
              </a:schemeClr>
            </a:gs>
          </a:gsLst>
          <a:lin ang="5400000" scaled="1"/>
        </a:gradFill>
      </a:fillStyleLst>
      <a:lnStyleLst>
        <a:ln w="9525"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65000"/>
              </a:srgbClr>
            </a:outerShdw>
          </a:effectLst>
          <a:scene3d>
            <a:camera prst="orthographicFront">
              <a:rot lat="0" lon="0" rev="0"/>
            </a:camera>
            <a:lightRig rig="threePt" dir="tl">
              <a:rot lat="0" lon="0" rev="1200000"/>
            </a:lightRig>
          </a:scene3d>
          <a:sp3d>
            <a:bevelT w="38100" h="12700"/>
          </a:sp3d>
        </a:effectStyle>
      </a:effectStyleLst>
      <a:bgFillStyleLst>
        <a:solidFill>
          <a:schemeClr val="phClr"/>
        </a:solidFill>
        <a:gradFill rotWithShape="1">
          <a:gsLst>
            <a:gs pos="0">
              <a:schemeClr val="phClr">
                <a:tint val="90000"/>
                <a:shade val="96000"/>
                <a:hueMod val="100000"/>
                <a:satMod val="180000"/>
                <a:lumMod val="110000"/>
              </a:schemeClr>
            </a:gs>
            <a:gs pos="100000">
              <a:schemeClr val="phClr">
                <a:shade val="96000"/>
                <a:satMod val="160000"/>
                <a:lumMod val="100000"/>
              </a:schemeClr>
            </a:gs>
          </a:gsLst>
          <a:lin ang="4740000" scaled="1"/>
        </a:gradFill>
        <a:blipFill>
          <a:blip xmlns:r="http://schemas.openxmlformats.org/officeDocument/2006/relationships" r:embed="rId1"/>
          <a:stretch/>
        </a:blipFill>
      </a:bgFillStyleLst>
    </a:fmtScheme>
  </a:themeElements>
  <a:objectDefaults/>
  <a:extraClrSchemeLst/>
  <a:extLst>
    <a:ext uri="{05A4C25C-085E-4340-85A3-A5531E510DB2}">
      <thm15:themeFamily xmlns:thm15="http://schemas.microsoft.com/office/thememl/2012/main" name="Celestial" id="{C4BB2A3D-0E93-4C5F-B0D2-9D3FCE089CC5}" vid="{42E5908D-19A2-46FD-89FA-638B126129EF}"/>
    </a:ext>
  </a:extLst>
</a:theme>
</file>

<file path=docProps/app.xml><?xml version="1.0" encoding="utf-8"?>
<Properties xmlns="http://schemas.openxmlformats.org/officeDocument/2006/extended-properties" xmlns:vt="http://schemas.openxmlformats.org/officeDocument/2006/docPropsVTypes">
  <Template>TC103457452[[fn=Celestial]]</Template>
  <TotalTime>92</TotalTime>
  <Words>2404</Words>
  <Application>Microsoft Office PowerPoint</Application>
  <PresentationFormat>Panorámica</PresentationFormat>
  <Paragraphs>68</Paragraphs>
  <Slides>23</Slides>
  <Notes>0</Notes>
  <HiddenSlides>0</HiddenSlides>
  <MMClips>0</MMClips>
  <ScaleCrop>false</ScaleCrop>
  <HeadingPairs>
    <vt:vector size="6" baseType="variant">
      <vt:variant>
        <vt:lpstr>Fuentes usadas</vt:lpstr>
      </vt:variant>
      <vt:variant>
        <vt:i4>6</vt:i4>
      </vt:variant>
      <vt:variant>
        <vt:lpstr>Tema</vt:lpstr>
      </vt:variant>
      <vt:variant>
        <vt:i4>1</vt:i4>
      </vt:variant>
      <vt:variant>
        <vt:lpstr>Títulos de diapositiva</vt:lpstr>
      </vt:variant>
      <vt:variant>
        <vt:i4>23</vt:i4>
      </vt:variant>
    </vt:vector>
  </HeadingPairs>
  <TitlesOfParts>
    <vt:vector size="30" baseType="lpstr">
      <vt:lpstr>Verdana, Arial, Helvetica, sans-serif</vt:lpstr>
      <vt:lpstr>Algerian</vt:lpstr>
      <vt:lpstr>Arial</vt:lpstr>
      <vt:lpstr>Calibri</vt:lpstr>
      <vt:lpstr>Calibri Light</vt:lpstr>
      <vt:lpstr>Wingdings</vt:lpstr>
      <vt:lpstr>Celestial</vt:lpstr>
      <vt:lpstr>DIFERENCIA ENTRE CARTA APOSTOLICA, EXHORTACION APOSTOLICA Y ENCICLICA   </vt:lpstr>
      <vt:lpstr>Carta Apostólica. </vt:lpstr>
      <vt:lpstr>Exhortación Apostólica</vt:lpstr>
      <vt:lpstr>Encíclica</vt:lpstr>
      <vt:lpstr>Evangelii Gaudium</vt:lpstr>
      <vt:lpstr>Presentación de PowerPoint</vt:lpstr>
      <vt:lpstr>Que nos pide en esta renovación</vt:lpstr>
      <vt:lpstr>¿Que consecuencia tienen estas convicciones?</vt:lpstr>
      <vt:lpstr>Las “tentaciones de los agentes pastorales”: </vt:lpstr>
      <vt:lpstr>A que nos exhorta el papa</vt:lpstr>
      <vt:lpstr>Llamamiento a las comunidades eclesiales</vt:lpstr>
      <vt:lpstr>La homilia</vt:lpstr>
      <vt:lpstr>La importancia de la preparación</vt:lpstr>
      <vt:lpstr>El sistema económico actual</vt:lpstr>
      <vt:lpstr>La familia</vt:lpstr>
      <vt:lpstr>Opinión de los pastores en la vida humana</vt:lpstr>
      <vt:lpstr>Para la Iglesia la opción por los pobres es una categoría teológica” antes que sociológica.</vt:lpstr>
      <vt:lpstr>Los débiles que la iglesia quiere cuidar</vt:lpstr>
      <vt:lpstr>La paz en el mundo</vt:lpstr>
      <vt:lpstr>La evangelización un camino de diálogo”</vt:lpstr>
      <vt:lpstr>Presentación de PowerPoint</vt:lpstr>
      <vt:lpstr>“evangelizadores con Espíritu”, </vt:lpstr>
      <vt:lpstr>La relación con el mundo</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DIFERENCIA ENTRE CARTA APOSTOLICA, EXHORTACION APOSTOLICA Y ENCICLICA</dc:title>
  <dc:creator>Ingrid Smith Pizarro</dc:creator>
  <cp:lastModifiedBy>Ingrid Smith Pizarro</cp:lastModifiedBy>
  <cp:revision>10</cp:revision>
  <dcterms:created xsi:type="dcterms:W3CDTF">2014-01-05T03:50:29Z</dcterms:created>
  <dcterms:modified xsi:type="dcterms:W3CDTF">2014-01-05T05:22:39Z</dcterms:modified>
</cp:coreProperties>
</file>